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Century Gothic" panose="020B0502020202020204" pitchFamily="34"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9"/>
  </p:normalViewPr>
  <p:slideViewPr>
    <p:cSldViewPr snapToGrid="0">
      <p:cViewPr varScale="1">
        <p:scale>
          <a:sx n="143" d="100"/>
          <a:sy n="143" d="100"/>
        </p:scale>
        <p:origin x="684" y="1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95f587ab3f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95f587ab3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967831dd95_1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967831dd95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95f587ab3f_0_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95f587ab3f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95f587ab3f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95f587ab3f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95f587ab3f_0_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95f587ab3f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97544ed0c3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97544ed0c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95f587ab3f_0_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95f587ab3f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95f587ab3f_0_5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95f587ab3f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95f587ab3f_0_6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95f587ab3f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95f587ab3f_0_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95f587ab3f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969c8583b6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969c8583b6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1216800" y="1812975"/>
            <a:ext cx="6710400" cy="957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solidFill>
                  <a:srgbClr val="222222"/>
                </a:solidFill>
                <a:latin typeface="Century Gothic"/>
                <a:ea typeface="Century Gothic"/>
                <a:cs typeface="Century Gothic"/>
                <a:sym typeface="Century Gothic"/>
              </a:rPr>
              <a:t>Art Techniques </a:t>
            </a:r>
            <a:endParaRPr>
              <a:solidFill>
                <a:srgbClr val="222222"/>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311700" y="445025"/>
            <a:ext cx="8520600" cy="572700"/>
          </a:xfrm>
          <a:prstGeom prst="rect">
            <a:avLst/>
          </a:prstGeom>
          <a:solidFill>
            <a:schemeClr val="lt2"/>
          </a:solidFill>
        </p:spPr>
        <p:txBody>
          <a:bodyPr spcFirstLastPara="1" wrap="square" lIns="91425" tIns="91425" rIns="91425" bIns="91425" anchor="t" anchorCtr="0">
            <a:noAutofit/>
          </a:bodyPr>
          <a:lstStyle/>
          <a:p>
            <a:pPr marL="0" lvl="0" indent="0" algn="l" rtl="0">
              <a:spcBef>
                <a:spcPts val="0"/>
              </a:spcBef>
              <a:spcAft>
                <a:spcPts val="0"/>
              </a:spcAft>
              <a:buNone/>
            </a:pPr>
            <a:r>
              <a:rPr lang="en-GB" sz="2500">
                <a:solidFill>
                  <a:srgbClr val="222222"/>
                </a:solidFill>
                <a:latin typeface="Century Gothic"/>
                <a:ea typeface="Century Gothic"/>
                <a:cs typeface="Century Gothic"/>
                <a:sym typeface="Century Gothic"/>
              </a:rPr>
              <a:t>Today we’re going outside to make drawings of trees </a:t>
            </a:r>
            <a:endParaRPr sz="2500">
              <a:solidFill>
                <a:srgbClr val="222222"/>
              </a:solidFill>
              <a:latin typeface="Century Gothic"/>
              <a:ea typeface="Century Gothic"/>
              <a:cs typeface="Century Gothic"/>
              <a:sym typeface="Century Gothic"/>
            </a:endParaRPr>
          </a:p>
        </p:txBody>
      </p:sp>
      <p:sp>
        <p:nvSpPr>
          <p:cNvPr id="60" name="Google Shape;60;p14"/>
          <p:cNvSpPr txBox="1">
            <a:spLocks noGrp="1"/>
          </p:cNvSpPr>
          <p:nvPr>
            <p:ph type="body" idx="1"/>
          </p:nvPr>
        </p:nvSpPr>
        <p:spPr>
          <a:xfrm>
            <a:off x="257975" y="1179325"/>
            <a:ext cx="8520600" cy="3416400"/>
          </a:xfrm>
          <a:prstGeom prst="rect">
            <a:avLst/>
          </a:prstGeom>
          <a:solidFill>
            <a:schemeClr val="lt2"/>
          </a:solidFill>
        </p:spPr>
        <p:txBody>
          <a:bodyPr spcFirstLastPara="1" wrap="square" lIns="91425" tIns="91425" rIns="91425" bIns="91425" anchor="t" anchorCtr="0">
            <a:noAutofit/>
          </a:bodyPr>
          <a:lstStyle/>
          <a:p>
            <a:pPr marL="0" lvl="0" indent="0" algn="l" rtl="0">
              <a:spcBef>
                <a:spcPts val="0"/>
              </a:spcBef>
              <a:spcAft>
                <a:spcPts val="0"/>
              </a:spcAft>
              <a:buNone/>
            </a:pPr>
            <a:r>
              <a:rPr lang="en-GB" sz="2100">
                <a:solidFill>
                  <a:srgbClr val="222222"/>
                </a:solidFill>
                <a:latin typeface="Century Gothic"/>
                <a:ea typeface="Century Gothic"/>
                <a:cs typeface="Century Gothic"/>
                <a:sym typeface="Century Gothic"/>
              </a:rPr>
              <a:t>First, we need to have a look at the following techniques you’ll be trying out today:</a:t>
            </a:r>
            <a:endParaRPr sz="2100">
              <a:solidFill>
                <a:srgbClr val="222222"/>
              </a:solidFill>
              <a:latin typeface="Century Gothic"/>
              <a:ea typeface="Century Gothic"/>
              <a:cs typeface="Century Gothic"/>
              <a:sym typeface="Century Gothic"/>
            </a:endParaRPr>
          </a:p>
          <a:p>
            <a:pPr marL="457200" lvl="0" indent="-361950" algn="l" rtl="0">
              <a:spcBef>
                <a:spcPts val="1600"/>
              </a:spcBef>
              <a:spcAft>
                <a:spcPts val="0"/>
              </a:spcAft>
              <a:buClr>
                <a:srgbClr val="222222"/>
              </a:buClr>
              <a:buSzPts val="2100"/>
              <a:buFont typeface="Century Gothic"/>
              <a:buChar char="●"/>
            </a:pPr>
            <a:r>
              <a:rPr lang="en-GB" sz="2100">
                <a:solidFill>
                  <a:srgbClr val="222222"/>
                </a:solidFill>
                <a:latin typeface="Century Gothic"/>
                <a:ea typeface="Century Gothic"/>
                <a:cs typeface="Century Gothic"/>
                <a:sym typeface="Century Gothic"/>
              </a:rPr>
              <a:t>Large vs small scale </a:t>
            </a:r>
            <a:endParaRPr sz="2100">
              <a:solidFill>
                <a:srgbClr val="222222"/>
              </a:solidFill>
              <a:latin typeface="Century Gothic"/>
              <a:ea typeface="Century Gothic"/>
              <a:cs typeface="Century Gothic"/>
              <a:sym typeface="Century Gothic"/>
            </a:endParaRPr>
          </a:p>
          <a:p>
            <a:pPr marL="457200" lvl="0" indent="-361950" algn="l" rtl="0">
              <a:spcBef>
                <a:spcPts val="0"/>
              </a:spcBef>
              <a:spcAft>
                <a:spcPts val="0"/>
              </a:spcAft>
              <a:buClr>
                <a:srgbClr val="222222"/>
              </a:buClr>
              <a:buSzPts val="2100"/>
              <a:buFont typeface="Century Gothic"/>
              <a:buChar char="●"/>
            </a:pPr>
            <a:r>
              <a:rPr lang="en-GB" sz="2100">
                <a:solidFill>
                  <a:srgbClr val="222222"/>
                </a:solidFill>
                <a:latin typeface="Century Gothic"/>
                <a:ea typeface="Century Gothic"/>
                <a:cs typeface="Century Gothic"/>
                <a:sym typeface="Century Gothic"/>
              </a:rPr>
              <a:t>Blind contour drawing </a:t>
            </a:r>
            <a:endParaRPr sz="2100">
              <a:solidFill>
                <a:srgbClr val="222222"/>
              </a:solidFill>
              <a:latin typeface="Century Gothic"/>
              <a:ea typeface="Century Gothic"/>
              <a:cs typeface="Century Gothic"/>
              <a:sym typeface="Century Gothic"/>
            </a:endParaRPr>
          </a:p>
          <a:p>
            <a:pPr marL="457200" lvl="0" indent="-361950" algn="l" rtl="0">
              <a:spcBef>
                <a:spcPts val="0"/>
              </a:spcBef>
              <a:spcAft>
                <a:spcPts val="0"/>
              </a:spcAft>
              <a:buClr>
                <a:srgbClr val="222222"/>
              </a:buClr>
              <a:buSzPts val="2100"/>
              <a:buFont typeface="Century Gothic"/>
              <a:buChar char="●"/>
            </a:pPr>
            <a:r>
              <a:rPr lang="en-GB" sz="2100">
                <a:solidFill>
                  <a:srgbClr val="222222"/>
                </a:solidFill>
                <a:latin typeface="Century Gothic"/>
                <a:ea typeface="Century Gothic"/>
                <a:cs typeface="Century Gothic"/>
                <a:sym typeface="Century Gothic"/>
              </a:rPr>
              <a:t>Collaborative drawing </a:t>
            </a:r>
            <a:endParaRPr sz="2100">
              <a:solidFill>
                <a:srgbClr val="222222"/>
              </a:solidFill>
              <a:latin typeface="Century Gothic"/>
              <a:ea typeface="Century Gothic"/>
              <a:cs typeface="Century Gothic"/>
              <a:sym typeface="Century Gothic"/>
            </a:endParaRPr>
          </a:p>
          <a:p>
            <a:pPr marL="457200" lvl="0" indent="-361950" algn="l" rtl="0">
              <a:spcBef>
                <a:spcPts val="0"/>
              </a:spcBef>
              <a:spcAft>
                <a:spcPts val="0"/>
              </a:spcAft>
              <a:buClr>
                <a:srgbClr val="222222"/>
              </a:buClr>
              <a:buSzPts val="2100"/>
              <a:buFont typeface="Century Gothic"/>
              <a:buChar char="●"/>
            </a:pPr>
            <a:r>
              <a:rPr lang="en-GB" sz="2100">
                <a:solidFill>
                  <a:srgbClr val="222222"/>
                </a:solidFill>
                <a:latin typeface="Century Gothic"/>
                <a:ea typeface="Century Gothic"/>
                <a:cs typeface="Century Gothic"/>
                <a:sym typeface="Century Gothic"/>
              </a:rPr>
              <a:t>Leaf and bark rubbing </a:t>
            </a:r>
            <a:endParaRPr sz="2100">
              <a:solidFill>
                <a:srgbClr val="222222"/>
              </a:solidFill>
              <a:latin typeface="Century Gothic"/>
              <a:ea typeface="Century Gothic"/>
              <a:cs typeface="Century Gothic"/>
              <a:sym typeface="Century Gothic"/>
            </a:endParaRPr>
          </a:p>
          <a:p>
            <a:pPr marL="0" lvl="0" indent="0" algn="l" rtl="0">
              <a:spcBef>
                <a:spcPts val="1600"/>
              </a:spcBef>
              <a:spcAft>
                <a:spcPts val="1600"/>
              </a:spcAft>
              <a:buNone/>
            </a:pPr>
            <a:endParaRPr sz="2100">
              <a:solidFill>
                <a:srgbClr val="222222"/>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64"/>
        <p:cNvGrpSpPr/>
        <p:nvPr/>
      </p:nvGrpSpPr>
      <p:grpSpPr>
        <a:xfrm>
          <a:off x="0" y="0"/>
          <a:ext cx="0" cy="0"/>
          <a:chOff x="0" y="0"/>
          <a:chExt cx="0" cy="0"/>
        </a:xfrm>
      </p:grpSpPr>
      <p:sp>
        <p:nvSpPr>
          <p:cNvPr id="65" name="Google Shape;65;p15"/>
          <p:cNvSpPr txBox="1">
            <a:spLocks noGrp="1"/>
          </p:cNvSpPr>
          <p:nvPr>
            <p:ph type="title"/>
          </p:nvPr>
        </p:nvSpPr>
        <p:spPr>
          <a:xfrm>
            <a:off x="6430800" y="1156625"/>
            <a:ext cx="2415600" cy="2761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500">
                <a:latin typeface="Century Gothic"/>
                <a:ea typeface="Century Gothic"/>
                <a:cs typeface="Century Gothic"/>
                <a:sym typeface="Century Gothic"/>
              </a:rPr>
              <a:t>We are going to work towards creating something like this as our final art outcome</a:t>
            </a:r>
            <a:endParaRPr sz="2500">
              <a:latin typeface="Century Gothic"/>
              <a:ea typeface="Century Gothic"/>
              <a:cs typeface="Century Gothic"/>
              <a:sym typeface="Century Gothic"/>
            </a:endParaRPr>
          </a:p>
        </p:txBody>
      </p:sp>
      <p:pic>
        <p:nvPicPr>
          <p:cNvPr id="66" name="Google Shape;66;p15"/>
          <p:cNvPicPr preferRelativeResize="0"/>
          <p:nvPr/>
        </p:nvPicPr>
        <p:blipFill>
          <a:blip r:embed="rId3">
            <a:alphaModFix/>
          </a:blip>
          <a:stretch>
            <a:fillRect/>
          </a:stretch>
        </p:blipFill>
        <p:spPr>
          <a:xfrm>
            <a:off x="163600" y="591738"/>
            <a:ext cx="6119100" cy="378357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70"/>
        <p:cNvGrpSpPr/>
        <p:nvPr/>
      </p:nvGrpSpPr>
      <p:grpSpPr>
        <a:xfrm>
          <a:off x="0" y="0"/>
          <a:ext cx="0" cy="0"/>
          <a:chOff x="0" y="0"/>
          <a:chExt cx="0" cy="0"/>
        </a:xfrm>
      </p:grpSpPr>
      <p:sp>
        <p:nvSpPr>
          <p:cNvPr id="71" name="Google Shape;71;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Large scale vs small scale </a:t>
            </a:r>
            <a:endParaRPr>
              <a:latin typeface="Century Gothic"/>
              <a:ea typeface="Century Gothic"/>
              <a:cs typeface="Century Gothic"/>
              <a:sym typeface="Century Gothic"/>
            </a:endParaRPr>
          </a:p>
        </p:txBody>
      </p:sp>
      <p:pic>
        <p:nvPicPr>
          <p:cNvPr id="72" name="Google Shape;72;p16"/>
          <p:cNvPicPr preferRelativeResize="0"/>
          <p:nvPr/>
        </p:nvPicPr>
        <p:blipFill rotWithShape="1">
          <a:blip r:embed="rId3">
            <a:alphaModFix/>
          </a:blip>
          <a:srcRect l="25519" r="24637"/>
          <a:stretch/>
        </p:blipFill>
        <p:spPr>
          <a:xfrm>
            <a:off x="7050475" y="1017725"/>
            <a:ext cx="1826425" cy="3664500"/>
          </a:xfrm>
          <a:prstGeom prst="rect">
            <a:avLst/>
          </a:prstGeom>
          <a:noFill/>
          <a:ln>
            <a:noFill/>
          </a:ln>
        </p:spPr>
      </p:pic>
      <p:sp>
        <p:nvSpPr>
          <p:cNvPr id="73" name="Google Shape;73;p16"/>
          <p:cNvSpPr txBox="1"/>
          <p:nvPr/>
        </p:nvSpPr>
        <p:spPr>
          <a:xfrm>
            <a:off x="3871800" y="1269100"/>
            <a:ext cx="3000000" cy="3404400"/>
          </a:xfrm>
          <a:prstGeom prst="rect">
            <a:avLst/>
          </a:prstGeom>
          <a:solidFill>
            <a:schemeClr val="lt2"/>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700">
                <a:solidFill>
                  <a:srgbClr val="222222"/>
                </a:solidFill>
                <a:highlight>
                  <a:schemeClr val="lt2"/>
                </a:highlight>
                <a:latin typeface="Century Gothic"/>
                <a:ea typeface="Century Gothic"/>
                <a:cs typeface="Century Gothic"/>
                <a:sym typeface="Century Gothic"/>
              </a:rPr>
              <a:t>Large scale shows a </a:t>
            </a:r>
            <a:r>
              <a:rPr lang="en-GB" sz="1700" b="1">
                <a:solidFill>
                  <a:srgbClr val="222222"/>
                </a:solidFill>
                <a:highlight>
                  <a:schemeClr val="lt2"/>
                </a:highlight>
                <a:latin typeface="Century Gothic"/>
                <a:ea typeface="Century Gothic"/>
                <a:cs typeface="Century Gothic"/>
                <a:sym typeface="Century Gothic"/>
              </a:rPr>
              <a:t>smaller</a:t>
            </a:r>
            <a:r>
              <a:rPr lang="en-GB" sz="1700">
                <a:solidFill>
                  <a:srgbClr val="222222"/>
                </a:solidFill>
                <a:highlight>
                  <a:schemeClr val="lt2"/>
                </a:highlight>
                <a:latin typeface="Century Gothic"/>
                <a:ea typeface="Century Gothic"/>
                <a:cs typeface="Century Gothic"/>
                <a:sym typeface="Century Gothic"/>
              </a:rPr>
              <a:t> amount of area </a:t>
            </a:r>
            <a:r>
              <a:rPr lang="en-GB" sz="1700" b="1">
                <a:solidFill>
                  <a:srgbClr val="222222"/>
                </a:solidFill>
                <a:highlight>
                  <a:schemeClr val="lt2"/>
                </a:highlight>
                <a:latin typeface="Century Gothic"/>
                <a:ea typeface="Century Gothic"/>
                <a:cs typeface="Century Gothic"/>
                <a:sym typeface="Century Gothic"/>
              </a:rPr>
              <a:t>with a</a:t>
            </a:r>
            <a:r>
              <a:rPr lang="en-GB" sz="1700">
                <a:solidFill>
                  <a:srgbClr val="222222"/>
                </a:solidFill>
                <a:highlight>
                  <a:schemeClr val="lt2"/>
                </a:highlight>
                <a:latin typeface="Century Gothic"/>
                <a:ea typeface="Century Gothic"/>
                <a:cs typeface="Century Gothic"/>
                <a:sym typeface="Century Gothic"/>
              </a:rPr>
              <a:t> greater amount of detail </a:t>
            </a:r>
            <a:endParaRPr sz="1700">
              <a:solidFill>
                <a:srgbClr val="222222"/>
              </a:solidFill>
              <a:highlight>
                <a:schemeClr val="lt2"/>
              </a:highlight>
              <a:latin typeface="Century Gothic"/>
              <a:ea typeface="Century Gothic"/>
              <a:cs typeface="Century Gothic"/>
              <a:sym typeface="Century Gothic"/>
            </a:endParaRPr>
          </a:p>
          <a:p>
            <a:pPr marL="0" lvl="0" indent="0" algn="l" rtl="0">
              <a:spcBef>
                <a:spcPts val="0"/>
              </a:spcBef>
              <a:spcAft>
                <a:spcPts val="0"/>
              </a:spcAft>
              <a:buNone/>
            </a:pPr>
            <a:endParaRPr sz="1700">
              <a:solidFill>
                <a:srgbClr val="222222"/>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endParaRPr sz="1700">
              <a:solidFill>
                <a:srgbClr val="222222"/>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endParaRPr sz="1700">
              <a:solidFill>
                <a:srgbClr val="222222"/>
              </a:solidFill>
              <a:highlight>
                <a:srgbClr val="FFFFFF"/>
              </a:highlight>
              <a:latin typeface="Century Gothic"/>
              <a:ea typeface="Century Gothic"/>
              <a:cs typeface="Century Gothic"/>
              <a:sym typeface="Century Gothic"/>
            </a:endParaRPr>
          </a:p>
          <a:p>
            <a:pPr marL="0" lvl="0" indent="0" algn="l" rtl="0">
              <a:spcBef>
                <a:spcPts val="0"/>
              </a:spcBef>
              <a:spcAft>
                <a:spcPts val="0"/>
              </a:spcAft>
              <a:buNone/>
            </a:pPr>
            <a:r>
              <a:rPr lang="en-GB" sz="1700">
                <a:solidFill>
                  <a:srgbClr val="222222"/>
                </a:solidFill>
                <a:highlight>
                  <a:schemeClr val="lt2"/>
                </a:highlight>
                <a:latin typeface="Century Gothic"/>
                <a:ea typeface="Century Gothic"/>
                <a:cs typeface="Century Gothic"/>
                <a:sym typeface="Century Gothic"/>
              </a:rPr>
              <a:t>Small scale show a </a:t>
            </a:r>
            <a:r>
              <a:rPr lang="en-GB" sz="1700" b="1">
                <a:solidFill>
                  <a:srgbClr val="222222"/>
                </a:solidFill>
                <a:highlight>
                  <a:schemeClr val="lt2"/>
                </a:highlight>
                <a:latin typeface="Century Gothic"/>
                <a:ea typeface="Century Gothic"/>
                <a:cs typeface="Century Gothic"/>
                <a:sym typeface="Century Gothic"/>
              </a:rPr>
              <a:t>larger</a:t>
            </a:r>
            <a:r>
              <a:rPr lang="en-GB" sz="1700">
                <a:solidFill>
                  <a:srgbClr val="222222"/>
                </a:solidFill>
                <a:highlight>
                  <a:schemeClr val="lt2"/>
                </a:highlight>
                <a:latin typeface="Century Gothic"/>
                <a:ea typeface="Century Gothic"/>
                <a:cs typeface="Century Gothic"/>
                <a:sym typeface="Century Gothic"/>
              </a:rPr>
              <a:t> area with few details on it.</a:t>
            </a:r>
            <a:endParaRPr sz="1700">
              <a:solidFill>
                <a:srgbClr val="222222"/>
              </a:solidFill>
              <a:highlight>
                <a:schemeClr val="lt2"/>
              </a:highlight>
              <a:latin typeface="Century Gothic"/>
              <a:ea typeface="Century Gothic"/>
              <a:cs typeface="Century Gothic"/>
              <a:sym typeface="Century Gothic"/>
            </a:endParaRPr>
          </a:p>
          <a:p>
            <a:pPr marL="0" lvl="0" indent="0" algn="l" rtl="0">
              <a:spcBef>
                <a:spcPts val="0"/>
              </a:spcBef>
              <a:spcAft>
                <a:spcPts val="0"/>
              </a:spcAft>
              <a:buNone/>
            </a:pPr>
            <a:endParaRPr sz="1700">
              <a:solidFill>
                <a:srgbClr val="222222"/>
              </a:solidFill>
              <a:highlight>
                <a:srgbClr val="FFFFFF"/>
              </a:highlight>
              <a:latin typeface="Century Gothic"/>
              <a:ea typeface="Century Gothic"/>
              <a:cs typeface="Century Gothic"/>
              <a:sym typeface="Century Gothic"/>
            </a:endParaRPr>
          </a:p>
        </p:txBody>
      </p:sp>
      <p:pic>
        <p:nvPicPr>
          <p:cNvPr id="74" name="Google Shape;74;p16"/>
          <p:cNvPicPr preferRelativeResize="0"/>
          <p:nvPr/>
        </p:nvPicPr>
        <p:blipFill rotWithShape="1">
          <a:blip r:embed="rId4">
            <a:alphaModFix/>
          </a:blip>
          <a:srcRect l="7563" t="6461" r="8487" b="6687"/>
          <a:stretch/>
        </p:blipFill>
        <p:spPr>
          <a:xfrm>
            <a:off x="147750" y="1443675"/>
            <a:ext cx="3545374" cy="2605325"/>
          </a:xfrm>
          <a:prstGeom prst="rect">
            <a:avLst/>
          </a:prstGeom>
          <a:noFill/>
          <a:ln>
            <a:noFill/>
          </a:ln>
        </p:spPr>
      </p:pic>
      <p:cxnSp>
        <p:nvCxnSpPr>
          <p:cNvPr id="75" name="Google Shape;75;p16"/>
          <p:cNvCxnSpPr/>
          <p:nvPr/>
        </p:nvCxnSpPr>
        <p:spPr>
          <a:xfrm flipH="1">
            <a:off x="3880200" y="2558250"/>
            <a:ext cx="1383600" cy="27000"/>
          </a:xfrm>
          <a:prstGeom prst="straightConnector1">
            <a:avLst/>
          </a:prstGeom>
          <a:noFill/>
          <a:ln w="38100" cap="flat" cmpd="sng">
            <a:solidFill>
              <a:srgbClr val="000000"/>
            </a:solidFill>
            <a:prstDash val="solid"/>
            <a:round/>
            <a:headEnd type="none" w="med" len="med"/>
            <a:tailEnd type="triangle" w="med" len="med"/>
          </a:ln>
        </p:spPr>
      </p:cxnSp>
      <p:cxnSp>
        <p:nvCxnSpPr>
          <p:cNvPr id="76" name="Google Shape;76;p16"/>
          <p:cNvCxnSpPr/>
          <p:nvPr/>
        </p:nvCxnSpPr>
        <p:spPr>
          <a:xfrm rot="10800000" flipH="1">
            <a:off x="5421600" y="3880975"/>
            <a:ext cx="1450200" cy="27000"/>
          </a:xfrm>
          <a:prstGeom prst="straightConnector1">
            <a:avLst/>
          </a:prstGeom>
          <a:noFill/>
          <a:ln w="38100" cap="flat" cmpd="sng">
            <a:solidFill>
              <a:srgbClr val="000000"/>
            </a:solidFill>
            <a:prstDash val="solid"/>
            <a:round/>
            <a:headEnd type="none" w="med" len="med"/>
            <a:tailEnd type="triangle" w="med" len="med"/>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80"/>
        <p:cNvGrpSpPr/>
        <p:nvPr/>
      </p:nvGrpSpPr>
      <p:grpSpPr>
        <a:xfrm>
          <a:off x="0" y="0"/>
          <a:ext cx="0" cy="0"/>
          <a:chOff x="0" y="0"/>
          <a:chExt cx="0" cy="0"/>
        </a:xfrm>
      </p:grpSpPr>
      <p:sp>
        <p:nvSpPr>
          <p:cNvPr id="81" name="Google Shape;81;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600">
                <a:latin typeface="Century Gothic"/>
                <a:ea typeface="Century Gothic"/>
                <a:cs typeface="Century Gothic"/>
                <a:sym typeface="Century Gothic"/>
              </a:rPr>
              <a:t>What do you think? Which one is large/small scale?</a:t>
            </a:r>
            <a:endParaRPr sz="2600">
              <a:latin typeface="Century Gothic"/>
              <a:ea typeface="Century Gothic"/>
              <a:cs typeface="Century Gothic"/>
              <a:sym typeface="Century Gothic"/>
            </a:endParaRPr>
          </a:p>
        </p:txBody>
      </p:sp>
      <p:pic>
        <p:nvPicPr>
          <p:cNvPr id="82" name="Google Shape;82;p17"/>
          <p:cNvPicPr preferRelativeResize="0"/>
          <p:nvPr/>
        </p:nvPicPr>
        <p:blipFill>
          <a:blip r:embed="rId3">
            <a:alphaModFix/>
          </a:blip>
          <a:stretch>
            <a:fillRect/>
          </a:stretch>
        </p:blipFill>
        <p:spPr>
          <a:xfrm>
            <a:off x="367275" y="1141750"/>
            <a:ext cx="2546925" cy="3744850"/>
          </a:xfrm>
          <a:prstGeom prst="rect">
            <a:avLst/>
          </a:prstGeom>
          <a:noFill/>
          <a:ln>
            <a:noFill/>
          </a:ln>
        </p:spPr>
      </p:pic>
      <p:pic>
        <p:nvPicPr>
          <p:cNvPr id="83" name="Google Shape;83;p17"/>
          <p:cNvPicPr preferRelativeResize="0"/>
          <p:nvPr/>
        </p:nvPicPr>
        <p:blipFill rotWithShape="1">
          <a:blip r:embed="rId4">
            <a:alphaModFix/>
          </a:blip>
          <a:srcRect r="24276"/>
          <a:stretch/>
        </p:blipFill>
        <p:spPr>
          <a:xfrm>
            <a:off x="5092600" y="1170125"/>
            <a:ext cx="3663450" cy="36881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87"/>
        <p:cNvGrpSpPr/>
        <p:nvPr/>
      </p:nvGrpSpPr>
      <p:grpSpPr>
        <a:xfrm>
          <a:off x="0" y="0"/>
          <a:ext cx="0" cy="0"/>
          <a:chOff x="0" y="0"/>
          <a:chExt cx="0" cy="0"/>
        </a:xfrm>
      </p:grpSpPr>
      <p:sp>
        <p:nvSpPr>
          <p:cNvPr id="88" name="Google Shape;88;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600">
                <a:latin typeface="Century Gothic"/>
                <a:ea typeface="Century Gothic"/>
                <a:cs typeface="Century Gothic"/>
                <a:sym typeface="Century Gothic"/>
              </a:rPr>
              <a:t>What do you think? Which one is large/small scale?</a:t>
            </a:r>
            <a:endParaRPr sz="2600">
              <a:latin typeface="Century Gothic"/>
              <a:ea typeface="Century Gothic"/>
              <a:cs typeface="Century Gothic"/>
              <a:sym typeface="Century Gothic"/>
            </a:endParaRPr>
          </a:p>
        </p:txBody>
      </p:sp>
      <p:pic>
        <p:nvPicPr>
          <p:cNvPr id="89" name="Google Shape;89;p18"/>
          <p:cNvPicPr preferRelativeResize="0"/>
          <p:nvPr/>
        </p:nvPicPr>
        <p:blipFill>
          <a:blip r:embed="rId3">
            <a:alphaModFix/>
          </a:blip>
          <a:stretch>
            <a:fillRect/>
          </a:stretch>
        </p:blipFill>
        <p:spPr>
          <a:xfrm>
            <a:off x="367275" y="1141750"/>
            <a:ext cx="2546925" cy="3744850"/>
          </a:xfrm>
          <a:prstGeom prst="rect">
            <a:avLst/>
          </a:prstGeom>
          <a:noFill/>
          <a:ln>
            <a:noFill/>
          </a:ln>
        </p:spPr>
      </p:pic>
      <p:pic>
        <p:nvPicPr>
          <p:cNvPr id="90" name="Google Shape;90;p18"/>
          <p:cNvPicPr preferRelativeResize="0"/>
          <p:nvPr/>
        </p:nvPicPr>
        <p:blipFill rotWithShape="1">
          <a:blip r:embed="rId4">
            <a:alphaModFix/>
          </a:blip>
          <a:srcRect r="24276"/>
          <a:stretch/>
        </p:blipFill>
        <p:spPr>
          <a:xfrm>
            <a:off x="5092600" y="1170125"/>
            <a:ext cx="3663450" cy="3688100"/>
          </a:xfrm>
          <a:prstGeom prst="rect">
            <a:avLst/>
          </a:prstGeom>
          <a:noFill/>
          <a:ln>
            <a:noFill/>
          </a:ln>
        </p:spPr>
      </p:pic>
      <p:sp>
        <p:nvSpPr>
          <p:cNvPr id="91" name="Google Shape;91;p18"/>
          <p:cNvSpPr txBox="1"/>
          <p:nvPr/>
        </p:nvSpPr>
        <p:spPr>
          <a:xfrm>
            <a:off x="692588" y="4443500"/>
            <a:ext cx="1896300" cy="4431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latin typeface="Century Gothic"/>
                <a:ea typeface="Century Gothic"/>
                <a:cs typeface="Century Gothic"/>
                <a:sym typeface="Century Gothic"/>
              </a:rPr>
              <a:t>Large scale </a:t>
            </a:r>
            <a:endParaRPr sz="2200">
              <a:latin typeface="Century Gothic"/>
              <a:ea typeface="Century Gothic"/>
              <a:cs typeface="Century Gothic"/>
              <a:sym typeface="Century Gothic"/>
            </a:endParaRPr>
          </a:p>
        </p:txBody>
      </p:sp>
      <p:sp>
        <p:nvSpPr>
          <p:cNvPr id="92" name="Google Shape;92;p18"/>
          <p:cNvSpPr txBox="1"/>
          <p:nvPr/>
        </p:nvSpPr>
        <p:spPr>
          <a:xfrm>
            <a:off x="6780838" y="3669275"/>
            <a:ext cx="1896300" cy="4431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latin typeface="Century Gothic"/>
                <a:ea typeface="Century Gothic"/>
                <a:cs typeface="Century Gothic"/>
                <a:sym typeface="Century Gothic"/>
              </a:rPr>
              <a:t>Small scale </a:t>
            </a:r>
            <a:endParaRPr sz="2200">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6"/>
        <p:cNvGrpSpPr/>
        <p:nvPr/>
      </p:nvGrpSpPr>
      <p:grpSpPr>
        <a:xfrm>
          <a:off x="0" y="0"/>
          <a:ext cx="0" cy="0"/>
          <a:chOff x="0" y="0"/>
          <a:chExt cx="0" cy="0"/>
        </a:xfrm>
      </p:grpSpPr>
      <p:sp>
        <p:nvSpPr>
          <p:cNvPr id="97" name="Google Shape;97;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600">
                <a:latin typeface="Century Gothic"/>
                <a:ea typeface="Century Gothic"/>
                <a:cs typeface="Century Gothic"/>
                <a:sym typeface="Century Gothic"/>
              </a:rPr>
              <a:t>What do you think? Which one is large/small scale?</a:t>
            </a:r>
            <a:endParaRPr sz="2600">
              <a:latin typeface="Century Gothic"/>
              <a:ea typeface="Century Gothic"/>
              <a:cs typeface="Century Gothic"/>
              <a:sym typeface="Century Gothic"/>
            </a:endParaRPr>
          </a:p>
        </p:txBody>
      </p:sp>
      <p:pic>
        <p:nvPicPr>
          <p:cNvPr id="98" name="Google Shape;98;p19"/>
          <p:cNvPicPr preferRelativeResize="0"/>
          <p:nvPr/>
        </p:nvPicPr>
        <p:blipFill>
          <a:blip r:embed="rId3">
            <a:alphaModFix/>
          </a:blip>
          <a:stretch>
            <a:fillRect/>
          </a:stretch>
        </p:blipFill>
        <p:spPr>
          <a:xfrm>
            <a:off x="367275" y="1141750"/>
            <a:ext cx="2546925" cy="3744850"/>
          </a:xfrm>
          <a:prstGeom prst="rect">
            <a:avLst/>
          </a:prstGeom>
          <a:noFill/>
          <a:ln>
            <a:noFill/>
          </a:ln>
        </p:spPr>
      </p:pic>
      <p:pic>
        <p:nvPicPr>
          <p:cNvPr id="99" name="Google Shape;99;p19"/>
          <p:cNvPicPr preferRelativeResize="0"/>
          <p:nvPr/>
        </p:nvPicPr>
        <p:blipFill rotWithShape="1">
          <a:blip r:embed="rId4">
            <a:alphaModFix/>
          </a:blip>
          <a:srcRect r="24276"/>
          <a:stretch/>
        </p:blipFill>
        <p:spPr>
          <a:xfrm>
            <a:off x="5092600" y="1170125"/>
            <a:ext cx="3663450" cy="3688100"/>
          </a:xfrm>
          <a:prstGeom prst="rect">
            <a:avLst/>
          </a:prstGeom>
          <a:noFill/>
          <a:ln>
            <a:noFill/>
          </a:ln>
        </p:spPr>
      </p:pic>
      <p:sp>
        <p:nvSpPr>
          <p:cNvPr id="100" name="Google Shape;100;p19"/>
          <p:cNvSpPr txBox="1"/>
          <p:nvPr/>
        </p:nvSpPr>
        <p:spPr>
          <a:xfrm>
            <a:off x="692588" y="4443500"/>
            <a:ext cx="1896300" cy="4431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latin typeface="Century Gothic"/>
                <a:ea typeface="Century Gothic"/>
                <a:cs typeface="Century Gothic"/>
                <a:sym typeface="Century Gothic"/>
              </a:rPr>
              <a:t>Large scale </a:t>
            </a:r>
            <a:endParaRPr sz="2200">
              <a:latin typeface="Century Gothic"/>
              <a:ea typeface="Century Gothic"/>
              <a:cs typeface="Century Gothic"/>
              <a:sym typeface="Century Gothic"/>
            </a:endParaRPr>
          </a:p>
        </p:txBody>
      </p:sp>
      <p:sp>
        <p:nvSpPr>
          <p:cNvPr id="101" name="Google Shape;101;p19"/>
          <p:cNvSpPr txBox="1"/>
          <p:nvPr/>
        </p:nvSpPr>
        <p:spPr>
          <a:xfrm>
            <a:off x="6780838" y="3669275"/>
            <a:ext cx="1896300" cy="443100"/>
          </a:xfrm>
          <a:prstGeom prst="rect">
            <a:avLst/>
          </a:prstGeom>
          <a:solidFill>
            <a:schemeClr val="lt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latin typeface="Century Gothic"/>
                <a:ea typeface="Century Gothic"/>
                <a:cs typeface="Century Gothic"/>
                <a:sym typeface="Century Gothic"/>
              </a:rPr>
              <a:t>Small scale </a:t>
            </a:r>
            <a:endParaRPr sz="2200">
              <a:latin typeface="Century Gothic"/>
              <a:ea typeface="Century Gothic"/>
              <a:cs typeface="Century Gothic"/>
              <a:sym typeface="Century Gothic"/>
            </a:endParaRPr>
          </a:p>
        </p:txBody>
      </p:sp>
      <p:sp>
        <p:nvSpPr>
          <p:cNvPr id="102" name="Google Shape;102;p19"/>
          <p:cNvSpPr txBox="1"/>
          <p:nvPr/>
        </p:nvSpPr>
        <p:spPr>
          <a:xfrm>
            <a:off x="2974550" y="1992750"/>
            <a:ext cx="2057700" cy="156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latin typeface="Century Gothic"/>
                <a:ea typeface="Century Gothic"/>
                <a:cs typeface="Century Gothic"/>
                <a:sym typeface="Century Gothic"/>
              </a:rPr>
              <a:t>Can you practice small and large scale when you make your tree drawing?</a:t>
            </a:r>
            <a:endParaRPr sz="1600">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06"/>
        <p:cNvGrpSpPr/>
        <p:nvPr/>
      </p:nvGrpSpPr>
      <p:grpSpPr>
        <a:xfrm>
          <a:off x="0" y="0"/>
          <a:ext cx="0" cy="0"/>
          <a:chOff x="0" y="0"/>
          <a:chExt cx="0" cy="0"/>
        </a:xfrm>
      </p:grpSpPr>
      <p:sp>
        <p:nvSpPr>
          <p:cNvPr id="107" name="Google Shape;107;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Blind contour drawing </a:t>
            </a:r>
            <a:endParaRPr>
              <a:latin typeface="Century Gothic"/>
              <a:ea typeface="Century Gothic"/>
              <a:cs typeface="Century Gothic"/>
              <a:sym typeface="Century Gothic"/>
            </a:endParaRPr>
          </a:p>
        </p:txBody>
      </p:sp>
      <p:sp>
        <p:nvSpPr>
          <p:cNvPr id="108" name="Google Shape;108;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685800" lvl="0" indent="-358775" algn="l" rtl="0">
              <a:spcBef>
                <a:spcPts val="0"/>
              </a:spcBef>
              <a:spcAft>
                <a:spcPts val="0"/>
              </a:spcAft>
              <a:buClr>
                <a:srgbClr val="000000"/>
              </a:buClr>
              <a:buSzPts val="2050"/>
              <a:buFont typeface="Century Gothic"/>
              <a:buAutoNum type="arabicPeriod"/>
            </a:pPr>
            <a:r>
              <a:rPr lang="en-GB" sz="2050">
                <a:solidFill>
                  <a:srgbClr val="000000"/>
                </a:solidFill>
                <a:highlight>
                  <a:schemeClr val="lt2"/>
                </a:highlight>
                <a:latin typeface="Century Gothic"/>
                <a:ea typeface="Century Gothic"/>
                <a:cs typeface="Century Gothic"/>
                <a:sym typeface="Century Gothic"/>
              </a:rPr>
              <a:t>Choose an object to draw - trees in this case! </a:t>
            </a:r>
            <a:endParaRPr sz="2350">
              <a:solidFill>
                <a:srgbClr val="000000"/>
              </a:solidFill>
              <a:highlight>
                <a:schemeClr val="lt2"/>
              </a:highlight>
              <a:latin typeface="Century Gothic"/>
              <a:ea typeface="Century Gothic"/>
              <a:cs typeface="Century Gothic"/>
              <a:sym typeface="Century Gothic"/>
            </a:endParaRPr>
          </a:p>
          <a:p>
            <a:pPr marL="685800" lvl="0" indent="-358775" algn="l" rtl="0">
              <a:spcBef>
                <a:spcPts val="0"/>
              </a:spcBef>
              <a:spcAft>
                <a:spcPts val="0"/>
              </a:spcAft>
              <a:buClr>
                <a:srgbClr val="000000"/>
              </a:buClr>
              <a:buSzPts val="2050"/>
              <a:buFont typeface="Century Gothic"/>
              <a:buAutoNum type="arabicPeriod"/>
            </a:pPr>
            <a:r>
              <a:rPr lang="en-GB" sz="2050">
                <a:solidFill>
                  <a:srgbClr val="000000"/>
                </a:solidFill>
                <a:highlight>
                  <a:schemeClr val="lt2"/>
                </a:highlight>
                <a:latin typeface="Century Gothic"/>
                <a:ea typeface="Century Gothic"/>
                <a:cs typeface="Century Gothic"/>
                <a:sym typeface="Century Gothic"/>
              </a:rPr>
              <a:t>Pick a point on the object where the eye can begin its slow journey around the contour or edge of the object. Remember, the eye is like a snail, barely crawling as it begins its journey.</a:t>
            </a:r>
            <a:endParaRPr sz="2050">
              <a:solidFill>
                <a:srgbClr val="000000"/>
              </a:solidFill>
              <a:highlight>
                <a:schemeClr val="lt2"/>
              </a:highlight>
              <a:latin typeface="Century Gothic"/>
              <a:ea typeface="Century Gothic"/>
              <a:cs typeface="Century Gothic"/>
              <a:sym typeface="Century Gothic"/>
            </a:endParaRPr>
          </a:p>
          <a:p>
            <a:pPr marL="685800" lvl="0" indent="-358775" algn="l" rtl="0">
              <a:spcBef>
                <a:spcPts val="0"/>
              </a:spcBef>
              <a:spcAft>
                <a:spcPts val="0"/>
              </a:spcAft>
              <a:buClr>
                <a:srgbClr val="000000"/>
              </a:buClr>
              <a:buSzPts val="2050"/>
              <a:buFont typeface="Century Gothic"/>
              <a:buAutoNum type="arabicPeriod"/>
            </a:pPr>
            <a:r>
              <a:rPr lang="en-GB" sz="2050">
                <a:solidFill>
                  <a:srgbClr val="000000"/>
                </a:solidFill>
                <a:highlight>
                  <a:schemeClr val="lt2"/>
                </a:highlight>
                <a:latin typeface="Century Gothic"/>
                <a:ea typeface="Century Gothic"/>
                <a:cs typeface="Century Gothic"/>
                <a:sym typeface="Century Gothic"/>
              </a:rPr>
              <a:t>When the eye begins to move, so should the hand holding the pencil. At no time should you look at your hand as it draws. Try drawing the entire contour of the object without lifting your pencil form the paper.</a:t>
            </a:r>
            <a:endParaRPr sz="2050">
              <a:solidFill>
                <a:srgbClr val="000000"/>
              </a:solidFill>
              <a:highlight>
                <a:schemeClr val="lt2"/>
              </a:highlight>
              <a:latin typeface="Century Gothic"/>
              <a:ea typeface="Century Gothic"/>
              <a:cs typeface="Century Gothic"/>
              <a:sym typeface="Century Gothic"/>
            </a:endParaRPr>
          </a:p>
          <a:p>
            <a:pPr marL="0" lvl="0" indent="0" algn="l" rtl="0">
              <a:spcBef>
                <a:spcPts val="4800"/>
              </a:spcBef>
              <a:spcAft>
                <a:spcPts val="1600"/>
              </a:spcAft>
              <a:buNone/>
            </a:pPr>
            <a:endParaRPr sz="21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12"/>
        <p:cNvGrpSpPr/>
        <p:nvPr/>
      </p:nvGrpSpPr>
      <p:grpSpPr>
        <a:xfrm>
          <a:off x="0" y="0"/>
          <a:ext cx="0" cy="0"/>
          <a:chOff x="0" y="0"/>
          <a:chExt cx="0" cy="0"/>
        </a:xfrm>
      </p:grpSpPr>
      <p:pic>
        <p:nvPicPr>
          <p:cNvPr id="113" name="Google Shape;113;p21"/>
          <p:cNvPicPr preferRelativeResize="0"/>
          <p:nvPr/>
        </p:nvPicPr>
        <p:blipFill>
          <a:blip r:embed="rId3">
            <a:alphaModFix/>
          </a:blip>
          <a:stretch>
            <a:fillRect/>
          </a:stretch>
        </p:blipFill>
        <p:spPr>
          <a:xfrm>
            <a:off x="388700" y="641700"/>
            <a:ext cx="4125774" cy="4125774"/>
          </a:xfrm>
          <a:prstGeom prst="rect">
            <a:avLst/>
          </a:prstGeom>
          <a:noFill/>
          <a:ln>
            <a:noFill/>
          </a:ln>
        </p:spPr>
      </p:pic>
      <p:pic>
        <p:nvPicPr>
          <p:cNvPr id="114" name="Google Shape;114;p21"/>
          <p:cNvPicPr preferRelativeResize="0"/>
          <p:nvPr/>
        </p:nvPicPr>
        <p:blipFill>
          <a:blip r:embed="rId4">
            <a:alphaModFix/>
          </a:blip>
          <a:stretch>
            <a:fillRect/>
          </a:stretch>
        </p:blipFill>
        <p:spPr>
          <a:xfrm>
            <a:off x="4707224" y="2146200"/>
            <a:ext cx="4324729" cy="2621268"/>
          </a:xfrm>
          <a:prstGeom prst="rect">
            <a:avLst/>
          </a:prstGeom>
          <a:noFill/>
          <a:ln>
            <a:noFill/>
          </a:ln>
        </p:spPr>
      </p:pic>
      <p:sp>
        <p:nvSpPr>
          <p:cNvPr id="115" name="Google Shape;115;p21"/>
          <p:cNvSpPr txBox="1"/>
          <p:nvPr/>
        </p:nvSpPr>
        <p:spPr>
          <a:xfrm>
            <a:off x="4995375" y="641700"/>
            <a:ext cx="3474000" cy="121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a:latin typeface="Century Gothic"/>
                <a:ea typeface="Century Gothic"/>
                <a:cs typeface="Century Gothic"/>
                <a:sym typeface="Century Gothic"/>
              </a:rPr>
              <a:t>Here is an example of contour drawing. </a:t>
            </a:r>
            <a:br>
              <a:rPr lang="en-GB" sz="1600">
                <a:latin typeface="Century Gothic"/>
                <a:ea typeface="Century Gothic"/>
                <a:cs typeface="Century Gothic"/>
                <a:sym typeface="Century Gothic"/>
              </a:rPr>
            </a:br>
            <a:br>
              <a:rPr lang="en-GB" sz="1600">
                <a:latin typeface="Century Gothic"/>
                <a:ea typeface="Century Gothic"/>
                <a:cs typeface="Century Gothic"/>
                <a:sym typeface="Century Gothic"/>
              </a:rPr>
            </a:br>
            <a:r>
              <a:rPr lang="en-GB" sz="1600">
                <a:latin typeface="Century Gothic"/>
                <a:ea typeface="Century Gothic"/>
                <a:cs typeface="Century Gothic"/>
                <a:sym typeface="Century Gothic"/>
              </a:rPr>
              <a:t>Try your best not to lift your hand when you try this.</a:t>
            </a:r>
            <a:endParaRPr sz="1600">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19"/>
        <p:cNvGrpSpPr/>
        <p:nvPr/>
      </p:nvGrpSpPr>
      <p:grpSpPr>
        <a:xfrm>
          <a:off x="0" y="0"/>
          <a:ext cx="0" cy="0"/>
          <a:chOff x="0" y="0"/>
          <a:chExt cx="0" cy="0"/>
        </a:xfrm>
      </p:grpSpPr>
      <p:sp>
        <p:nvSpPr>
          <p:cNvPr id="120" name="Google Shape;120;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Collaborative drawing </a:t>
            </a:r>
            <a:endParaRPr>
              <a:latin typeface="Century Gothic"/>
              <a:ea typeface="Century Gothic"/>
              <a:cs typeface="Century Gothic"/>
              <a:sym typeface="Century Gothic"/>
            </a:endParaRPr>
          </a:p>
        </p:txBody>
      </p:sp>
      <p:sp>
        <p:nvSpPr>
          <p:cNvPr id="121" name="Google Shape;121;p22"/>
          <p:cNvSpPr txBox="1">
            <a:spLocks noGrp="1"/>
          </p:cNvSpPr>
          <p:nvPr>
            <p:ph type="body" idx="1"/>
          </p:nvPr>
        </p:nvSpPr>
        <p:spPr>
          <a:xfrm>
            <a:off x="311700" y="1071900"/>
            <a:ext cx="4260300" cy="37095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Clr>
                <a:srgbClr val="000000"/>
              </a:buClr>
              <a:buSzPts val="1800"/>
              <a:buFont typeface="Century Gothic"/>
              <a:buAutoNum type="arabicPeriod"/>
            </a:pPr>
            <a:r>
              <a:rPr lang="en-GB">
                <a:solidFill>
                  <a:srgbClr val="000000"/>
                </a:solidFill>
                <a:latin typeface="Century Gothic"/>
                <a:ea typeface="Century Gothic"/>
                <a:cs typeface="Century Gothic"/>
                <a:sym typeface="Century Gothic"/>
              </a:rPr>
              <a:t>You’re going to fold your page in half.</a:t>
            </a:r>
            <a:endParaRPr>
              <a:solidFill>
                <a:srgbClr val="000000"/>
              </a:solidFill>
              <a:latin typeface="Century Gothic"/>
              <a:ea typeface="Century Gothic"/>
              <a:cs typeface="Century Gothic"/>
              <a:sym typeface="Century Gothic"/>
            </a:endParaRPr>
          </a:p>
          <a:p>
            <a:pPr marL="457200" lvl="0" indent="-342900" algn="l" rtl="0">
              <a:spcBef>
                <a:spcPts val="0"/>
              </a:spcBef>
              <a:spcAft>
                <a:spcPts val="0"/>
              </a:spcAft>
              <a:buClr>
                <a:srgbClr val="000000"/>
              </a:buClr>
              <a:buSzPts val="1800"/>
              <a:buFont typeface="Century Gothic"/>
              <a:buAutoNum type="arabicPeriod"/>
            </a:pPr>
            <a:r>
              <a:rPr lang="en-GB">
                <a:solidFill>
                  <a:srgbClr val="000000"/>
                </a:solidFill>
                <a:latin typeface="Century Gothic"/>
                <a:ea typeface="Century Gothic"/>
                <a:cs typeface="Century Gothic"/>
                <a:sym typeface="Century Gothic"/>
              </a:rPr>
              <a:t>Then you’re going to draw one half of a tree on the one folded side.</a:t>
            </a:r>
            <a:endParaRPr>
              <a:solidFill>
                <a:srgbClr val="000000"/>
              </a:solidFill>
              <a:latin typeface="Century Gothic"/>
              <a:ea typeface="Century Gothic"/>
              <a:cs typeface="Century Gothic"/>
              <a:sym typeface="Century Gothic"/>
            </a:endParaRPr>
          </a:p>
          <a:p>
            <a:pPr marL="457200" lvl="0" indent="-342900" algn="l" rtl="0">
              <a:spcBef>
                <a:spcPts val="0"/>
              </a:spcBef>
              <a:spcAft>
                <a:spcPts val="0"/>
              </a:spcAft>
              <a:buClr>
                <a:srgbClr val="000000"/>
              </a:buClr>
              <a:buSzPts val="1800"/>
              <a:buFont typeface="Century Gothic"/>
              <a:buAutoNum type="arabicPeriod"/>
            </a:pPr>
            <a:r>
              <a:rPr lang="en-GB">
                <a:solidFill>
                  <a:srgbClr val="000000"/>
                </a:solidFill>
                <a:latin typeface="Century Gothic"/>
                <a:ea typeface="Century Gothic"/>
                <a:cs typeface="Century Gothic"/>
                <a:sym typeface="Century Gothic"/>
              </a:rPr>
              <a:t>Your friend will then finish the other half of the tree on the other side.</a:t>
            </a:r>
            <a:endParaRPr>
              <a:solidFill>
                <a:srgbClr val="000000"/>
              </a:solidFill>
              <a:latin typeface="Century Gothic"/>
              <a:ea typeface="Century Gothic"/>
              <a:cs typeface="Century Gothic"/>
              <a:sym typeface="Century Gothic"/>
            </a:endParaRPr>
          </a:p>
          <a:p>
            <a:pPr marL="457200" lvl="0" indent="-342900" algn="l" rtl="0">
              <a:spcBef>
                <a:spcPts val="0"/>
              </a:spcBef>
              <a:spcAft>
                <a:spcPts val="0"/>
              </a:spcAft>
              <a:buClr>
                <a:srgbClr val="000000"/>
              </a:buClr>
              <a:buSzPts val="1800"/>
              <a:buFont typeface="Century Gothic"/>
              <a:buAutoNum type="arabicPeriod"/>
            </a:pPr>
            <a:r>
              <a:rPr lang="en-GB">
                <a:solidFill>
                  <a:srgbClr val="000000"/>
                </a:solidFill>
                <a:latin typeface="Century Gothic"/>
                <a:ea typeface="Century Gothic"/>
                <a:cs typeface="Century Gothic"/>
                <a:sym typeface="Century Gothic"/>
              </a:rPr>
              <a:t>Make sure you draw the first half on the edge of the fold, so that when you open the page, you’ll see the full tree. </a:t>
            </a:r>
            <a:endParaRPr sz="1700">
              <a:solidFill>
                <a:srgbClr val="000000"/>
              </a:solidFill>
              <a:latin typeface="Century Gothic"/>
              <a:ea typeface="Century Gothic"/>
              <a:cs typeface="Century Gothic"/>
              <a:sym typeface="Century Gothic"/>
            </a:endParaRPr>
          </a:p>
        </p:txBody>
      </p:sp>
      <p:pic>
        <p:nvPicPr>
          <p:cNvPr id="122" name="Google Shape;122;p22"/>
          <p:cNvPicPr preferRelativeResize="0"/>
          <p:nvPr/>
        </p:nvPicPr>
        <p:blipFill rotWithShape="1">
          <a:blip r:embed="rId3">
            <a:alphaModFix/>
          </a:blip>
          <a:srcRect l="8301" r="14834"/>
          <a:stretch/>
        </p:blipFill>
        <p:spPr>
          <a:xfrm>
            <a:off x="4997425" y="1071888"/>
            <a:ext cx="3687149" cy="37095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26"/>
        <p:cNvGrpSpPr/>
        <p:nvPr/>
      </p:nvGrpSpPr>
      <p:grpSpPr>
        <a:xfrm>
          <a:off x="0" y="0"/>
          <a:ext cx="0" cy="0"/>
          <a:chOff x="0" y="0"/>
          <a:chExt cx="0" cy="0"/>
        </a:xfrm>
      </p:grpSpPr>
      <p:sp>
        <p:nvSpPr>
          <p:cNvPr id="127" name="Google Shape;127;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Bark and leaf rubbings</a:t>
            </a:r>
            <a:endParaRPr>
              <a:latin typeface="Century Gothic"/>
              <a:ea typeface="Century Gothic"/>
              <a:cs typeface="Century Gothic"/>
              <a:sym typeface="Century Gothic"/>
            </a:endParaRPr>
          </a:p>
        </p:txBody>
      </p:sp>
      <p:pic>
        <p:nvPicPr>
          <p:cNvPr id="128" name="Google Shape;128;p23"/>
          <p:cNvPicPr preferRelativeResize="0"/>
          <p:nvPr/>
        </p:nvPicPr>
        <p:blipFill>
          <a:blip r:embed="rId3">
            <a:alphaModFix/>
          </a:blip>
          <a:stretch>
            <a:fillRect/>
          </a:stretch>
        </p:blipFill>
        <p:spPr>
          <a:xfrm>
            <a:off x="150131" y="1151656"/>
            <a:ext cx="2521925" cy="3789775"/>
          </a:xfrm>
          <a:prstGeom prst="rect">
            <a:avLst/>
          </a:prstGeom>
          <a:noFill/>
          <a:ln>
            <a:noFill/>
          </a:ln>
        </p:spPr>
      </p:pic>
      <p:pic>
        <p:nvPicPr>
          <p:cNvPr id="129" name="Google Shape;129;p23"/>
          <p:cNvPicPr preferRelativeResize="0"/>
          <p:nvPr/>
        </p:nvPicPr>
        <p:blipFill>
          <a:blip r:embed="rId4">
            <a:alphaModFix/>
          </a:blip>
          <a:stretch>
            <a:fillRect/>
          </a:stretch>
        </p:blipFill>
        <p:spPr>
          <a:xfrm>
            <a:off x="2779775" y="1508047"/>
            <a:ext cx="4260300" cy="2840200"/>
          </a:xfrm>
          <a:prstGeom prst="rect">
            <a:avLst/>
          </a:prstGeom>
          <a:noFill/>
          <a:ln>
            <a:noFill/>
          </a:ln>
        </p:spPr>
      </p:pic>
      <p:sp>
        <p:nvSpPr>
          <p:cNvPr id="130" name="Google Shape;130;p23"/>
          <p:cNvSpPr txBox="1"/>
          <p:nvPr/>
        </p:nvSpPr>
        <p:spPr>
          <a:xfrm>
            <a:off x="7040075" y="1017726"/>
            <a:ext cx="1967700" cy="3611700"/>
          </a:xfrm>
          <a:prstGeom prst="rect">
            <a:avLst/>
          </a:prstGeom>
          <a:noFill/>
          <a:ln>
            <a:noFill/>
          </a:ln>
        </p:spPr>
        <p:txBody>
          <a:bodyPr spcFirstLastPara="1" wrap="square" lIns="91425" tIns="91425" rIns="91425" bIns="91425" anchor="t" anchorCtr="0">
            <a:noAutofit/>
          </a:bodyPr>
          <a:lstStyle/>
          <a:p>
            <a:pPr marL="457200" lvl="0" indent="-323850" algn="l" rtl="0">
              <a:spcBef>
                <a:spcPts val="0"/>
              </a:spcBef>
              <a:spcAft>
                <a:spcPts val="0"/>
              </a:spcAft>
              <a:buSzPts val="1500"/>
              <a:buAutoNum type="arabicPeriod"/>
            </a:pPr>
            <a:r>
              <a:rPr lang="en-GB" sz="1500"/>
              <a:t>Place a page over either a leaf or the bark of a tree.</a:t>
            </a:r>
            <a:br>
              <a:rPr lang="en-GB" sz="1500"/>
            </a:br>
            <a:endParaRPr sz="1500"/>
          </a:p>
          <a:p>
            <a:pPr marL="457200" lvl="0" indent="-323850" algn="l" rtl="0">
              <a:spcBef>
                <a:spcPts val="0"/>
              </a:spcBef>
              <a:spcAft>
                <a:spcPts val="0"/>
              </a:spcAft>
              <a:buSzPts val="1500"/>
              <a:buAutoNum type="arabicPeriod"/>
            </a:pPr>
            <a:r>
              <a:rPr lang="en-GB" sz="1500"/>
              <a:t>Lightly colour in on the page over the bark or leaf.</a:t>
            </a:r>
            <a:br>
              <a:rPr lang="en-GB" sz="1500"/>
            </a:br>
            <a:endParaRPr sz="1500"/>
          </a:p>
          <a:p>
            <a:pPr marL="457200" lvl="0" indent="-323850" algn="l" rtl="0">
              <a:spcBef>
                <a:spcPts val="0"/>
              </a:spcBef>
              <a:spcAft>
                <a:spcPts val="0"/>
              </a:spcAft>
              <a:buSzPts val="1500"/>
              <a:buAutoNum type="arabicPeriod"/>
            </a:pPr>
            <a:r>
              <a:rPr lang="en-GB" sz="1500"/>
              <a:t>Make sure that you don’t press too hard because you might make a hole in your page.</a:t>
            </a:r>
            <a:endParaRPr sz="15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34"/>
        <p:cNvGrpSpPr/>
        <p:nvPr/>
      </p:nvGrpSpPr>
      <p:grpSpPr>
        <a:xfrm>
          <a:off x="0" y="0"/>
          <a:ext cx="0" cy="0"/>
          <a:chOff x="0" y="0"/>
          <a:chExt cx="0" cy="0"/>
        </a:xfrm>
      </p:grpSpPr>
      <p:sp>
        <p:nvSpPr>
          <p:cNvPr id="135" name="Google Shape;135;p24"/>
          <p:cNvSpPr txBox="1">
            <a:spLocks noGrp="1"/>
          </p:cNvSpPr>
          <p:nvPr>
            <p:ph type="title"/>
          </p:nvPr>
        </p:nvSpPr>
        <p:spPr>
          <a:xfrm>
            <a:off x="667350" y="377750"/>
            <a:ext cx="7809300" cy="739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That’s it! Go and enjoy some outdoor time! </a:t>
            </a:r>
            <a:endParaRPr>
              <a:latin typeface="Century Gothic"/>
              <a:ea typeface="Century Gothic"/>
              <a:cs typeface="Century Gothic"/>
              <a:sym typeface="Century Gothic"/>
            </a:endParaRPr>
          </a:p>
        </p:txBody>
      </p:sp>
      <p:pic>
        <p:nvPicPr>
          <p:cNvPr id="136" name="Google Shape;136;p24"/>
          <p:cNvPicPr preferRelativeResize="0"/>
          <p:nvPr/>
        </p:nvPicPr>
        <p:blipFill>
          <a:blip r:embed="rId3">
            <a:alphaModFix/>
          </a:blip>
          <a:stretch>
            <a:fillRect/>
          </a:stretch>
        </p:blipFill>
        <p:spPr>
          <a:xfrm>
            <a:off x="1564788" y="1117550"/>
            <a:ext cx="6014426" cy="39352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401</Words>
  <Application>Microsoft Office PowerPoint</Application>
  <PresentationFormat>On-screen Show (16:9)</PresentationFormat>
  <Paragraphs>37</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Century Gothic</vt:lpstr>
      <vt:lpstr>Simple Light</vt:lpstr>
      <vt:lpstr>Art Techniques </vt:lpstr>
      <vt:lpstr>Today we’re going outside to make drawings of trees </vt:lpstr>
      <vt:lpstr>We are going to work towards creating something like this as our final art outcome</vt:lpstr>
      <vt:lpstr>Large scale vs small scale </vt:lpstr>
      <vt:lpstr>What do you think? Which one is large/small scale?</vt:lpstr>
      <vt:lpstr>What do you think? Which one is large/small scale?</vt:lpstr>
      <vt:lpstr>What do you think? Which one is large/small scale?</vt:lpstr>
      <vt:lpstr>Blind contour drawing </vt:lpstr>
      <vt:lpstr>PowerPoint Presentation</vt:lpstr>
      <vt:lpstr>Collaborative drawing </vt:lpstr>
      <vt:lpstr>Bark and leaf rubbings</vt:lpstr>
      <vt:lpstr>That’s it! Go and enjoy some outdoor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 Techniques</dc:title>
  <dc:creator>Jacqueline Pizzy</dc:creator>
  <cp:lastModifiedBy>Jacqueline Pizzy</cp:lastModifiedBy>
  <cp:revision>2</cp:revision>
  <dcterms:modified xsi:type="dcterms:W3CDTF">2020-09-21T11:02:00Z</dcterms:modified>
</cp:coreProperties>
</file>