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  <p:sldMasterId id="2147483888" r:id="rId2"/>
    <p:sldMasterId id="2147483900" r:id="rId3"/>
  </p:sldMasterIdLst>
  <p:notesMasterIdLst>
    <p:notesMasterId r:id="rId51"/>
  </p:notesMasterIdLst>
  <p:sldIdLst>
    <p:sldId id="349" r:id="rId4"/>
    <p:sldId id="341" r:id="rId5"/>
    <p:sldId id="588" r:id="rId6"/>
    <p:sldId id="567" r:id="rId7"/>
    <p:sldId id="539" r:id="rId8"/>
    <p:sldId id="589" r:id="rId9"/>
    <p:sldId id="529" r:id="rId10"/>
    <p:sldId id="530" r:id="rId11"/>
    <p:sldId id="531" r:id="rId12"/>
    <p:sldId id="566" r:id="rId13"/>
    <p:sldId id="606" r:id="rId14"/>
    <p:sldId id="532" r:id="rId15"/>
    <p:sldId id="590" r:id="rId16"/>
    <p:sldId id="500" r:id="rId17"/>
    <p:sldId id="428" r:id="rId18"/>
    <p:sldId id="572" r:id="rId19"/>
    <p:sldId id="563" r:id="rId20"/>
    <p:sldId id="534" r:id="rId21"/>
    <p:sldId id="533" r:id="rId22"/>
    <p:sldId id="564" r:id="rId23"/>
    <p:sldId id="537" r:id="rId24"/>
    <p:sldId id="536" r:id="rId25"/>
    <p:sldId id="568" r:id="rId26"/>
    <p:sldId id="560" r:id="rId27"/>
    <p:sldId id="574" r:id="rId28"/>
    <p:sldId id="578" r:id="rId29"/>
    <p:sldId id="579" r:id="rId30"/>
    <p:sldId id="580" r:id="rId31"/>
    <p:sldId id="581" r:id="rId32"/>
    <p:sldId id="587" r:id="rId33"/>
    <p:sldId id="591" r:id="rId34"/>
    <p:sldId id="592" r:id="rId35"/>
    <p:sldId id="593" r:id="rId36"/>
    <p:sldId id="582" r:id="rId37"/>
    <p:sldId id="583" r:id="rId38"/>
    <p:sldId id="594" r:id="rId39"/>
    <p:sldId id="595" r:id="rId40"/>
    <p:sldId id="596" r:id="rId41"/>
    <p:sldId id="597" r:id="rId42"/>
    <p:sldId id="598" r:id="rId43"/>
    <p:sldId id="599" r:id="rId44"/>
    <p:sldId id="600" r:id="rId45"/>
    <p:sldId id="601" r:id="rId46"/>
    <p:sldId id="602" r:id="rId47"/>
    <p:sldId id="603" r:id="rId48"/>
    <p:sldId id="604" r:id="rId49"/>
    <p:sldId id="605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7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7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3FF3F-5D75-49E0-9A18-E06A5DD4F3E1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54E9DC-0F10-45C1-8085-99E87BCD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35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use concrete manipulatives and pictorial diagrams to</a:t>
            </a:r>
            <a:r>
              <a:rPr lang="en-GB" baseline="0" dirty="0"/>
              <a:t> </a:t>
            </a:r>
            <a:r>
              <a:rPr lang="en-GB" dirty="0"/>
              <a:t>recap representing numbers up to 10,000</a:t>
            </a:r>
            <a:r>
              <a:rPr lang="en-GB" baseline="0" dirty="0"/>
              <a:t> </a:t>
            </a:r>
            <a:r>
              <a:rPr lang="en-GB" dirty="0"/>
              <a:t>Within this step, ensure children revise adding and subtracting 10,</a:t>
            </a:r>
            <a:r>
              <a:rPr lang="en-GB" baseline="0" dirty="0"/>
              <a:t> </a:t>
            </a:r>
            <a:r>
              <a:rPr lang="en-GB" dirty="0"/>
              <a:t>100 and 1,000 and discuss what is happening to the place value</a:t>
            </a:r>
          </a:p>
          <a:p>
            <a:r>
              <a:rPr lang="en-GB" dirty="0"/>
              <a:t>columns.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03E859-20B6-4A57-9F44-B57B99BAC6A0}" type="slidenum">
              <a:rPr lang="en-GB" smtClean="0">
                <a:solidFill>
                  <a:prstClr val="black"/>
                </a:solidFill>
              </a:rPr>
              <a:pPr/>
              <a:t>26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855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/>
              <a:t>9/21/2020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847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8917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09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2460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9898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327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7265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139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>
                <a:solidFill>
                  <a:srgbClr val="967E96">
                    <a:lumMod val="75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75000"/>
                </a:srgbClr>
              </a:solidFill>
            </a:endParaRPr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82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24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1855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3101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446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1265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1618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6551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1341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5645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7111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>
                <a:solidFill>
                  <a:srgbClr val="967E96">
                    <a:lumMod val="75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75000"/>
                </a:srgbClr>
              </a:solidFill>
            </a:endParaRPr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123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6083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318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/>
              <a:t>9/21/2020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475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>
                <a:solidFill>
                  <a:srgbClr val="967E96">
                    <a:lumMod val="50000"/>
                  </a:srgbClr>
                </a:solidFill>
              </a:rPr>
              <a:pPr/>
              <a:t>9/21/2020</a:t>
            </a:fld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>
              <a:solidFill>
                <a:srgbClr val="967E96">
                  <a:lumMod val="50000"/>
                </a:srgbClr>
              </a:solidFill>
            </a:endParaRPr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54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mp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1.e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538" y="0"/>
            <a:ext cx="10058400" cy="1609344"/>
          </a:xfrm>
        </p:spPr>
        <p:txBody>
          <a:bodyPr/>
          <a:lstStyle/>
          <a:p>
            <a:r>
              <a:rPr lang="en-US" u="sng" dirty="0">
                <a:latin typeface="Century Gothic"/>
                <a:cs typeface="Century Gothic"/>
              </a:rPr>
              <a:t>Starter: Number 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923" y="1339928"/>
            <a:ext cx="10058400" cy="4050792"/>
          </a:xfrm>
        </p:spPr>
        <p:txBody>
          <a:bodyPr>
            <a:normAutofit/>
          </a:bodyPr>
          <a:lstStyle/>
          <a:p>
            <a:r>
              <a:rPr lang="en-US" sz="2800" b="1" dirty="0"/>
              <a:t> 0.4      0.8    ___     ___    2.0</a:t>
            </a:r>
          </a:p>
          <a:p>
            <a:pPr marL="114300" indent="0">
              <a:buNone/>
            </a:pPr>
            <a:endParaRPr lang="en-US" sz="2800" b="1" dirty="0"/>
          </a:p>
          <a:p>
            <a:r>
              <a:rPr lang="en-US" sz="2800" b="1" dirty="0"/>
              <a:t>   ___    1.7      ____     2.5       2.9</a:t>
            </a:r>
          </a:p>
          <a:p>
            <a:endParaRPr lang="en-US" sz="2800" b="1" dirty="0"/>
          </a:p>
          <a:p>
            <a:r>
              <a:rPr lang="en-US" sz="2800" b="1" dirty="0"/>
              <a:t>125      150      ___      ___     225  </a:t>
            </a:r>
          </a:p>
          <a:p>
            <a:pPr marL="114300" indent="0">
              <a:buNone/>
            </a:pPr>
            <a:endParaRPr lang="en-US" sz="2800" b="1" u="sng" dirty="0">
              <a:latin typeface="Century Gothic"/>
              <a:cs typeface="Century Gothic"/>
            </a:endParaRPr>
          </a:p>
          <a:p>
            <a:pPr marL="114300" indent="0">
              <a:buNone/>
            </a:pPr>
            <a:r>
              <a:rPr lang="en-US" sz="2800" b="1" u="sng" dirty="0">
                <a:latin typeface="Century Gothic"/>
                <a:cs typeface="Century Gothic"/>
              </a:rPr>
              <a:t>Challenge yourself</a:t>
            </a:r>
          </a:p>
          <a:p>
            <a:endParaRPr lang="en-US" sz="2800" b="1" dirty="0"/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942" y="5254328"/>
            <a:ext cx="200025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627" y="5254328"/>
            <a:ext cx="198120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262" y="5254328"/>
            <a:ext cx="2000250" cy="137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1960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u="sng" dirty="0">
                <a:latin typeface="Letter-join Plus 40" panose="02000505000000020003" pitchFamily="50" charset="0"/>
              </a:rPr>
              <a:t>LI: to add and subtract negative numbers</a:t>
            </a:r>
            <a:endParaRPr lang="en-GB" sz="4800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082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3748799"/>
              </p:ext>
            </p:extLst>
          </p:nvPr>
        </p:nvGraphicFramePr>
        <p:xfrm>
          <a:off x="1069975" y="698740"/>
          <a:ext cx="10058400" cy="4613670"/>
        </p:xfrm>
        <a:graphic>
          <a:graphicData uri="http://schemas.openxmlformats.org/drawingml/2006/table">
            <a:tbl>
              <a:tblPr/>
              <a:tblGrid>
                <a:gridCol w="1005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13670"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Key Vocabulary:</a:t>
                      </a:r>
                      <a:endParaRPr lang="en-US" sz="3200" dirty="0">
                        <a:effectLst/>
                      </a:endParaRP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US" sz="3600" b="0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Negative</a:t>
                      </a:r>
                      <a:endParaRPr lang="en-US" sz="3600" b="1" dirty="0">
                        <a:solidFill>
                          <a:srgbClr val="000000"/>
                        </a:solidFill>
                        <a:effectLst/>
                        <a:latin typeface="Letter-join Plus 40" panose="02000505000000020003" pitchFamily="50" charset="0"/>
                      </a:endParaRP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Positive</a:t>
                      </a: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More than</a:t>
                      </a: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Less than</a:t>
                      </a: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US" sz="3600" b="0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Difference</a:t>
                      </a:r>
                    </a:p>
                    <a:p>
                      <a:pPr>
                        <a:buFont typeface="Courier New" panose="02070309020205020404" pitchFamily="49" charset="0"/>
                        <a:buChar char="o"/>
                      </a:pPr>
                      <a:r>
                        <a:rPr lang="en-US" sz="3600" b="0" dirty="0">
                          <a:solidFill>
                            <a:srgbClr val="000000"/>
                          </a:solidFill>
                          <a:effectLst/>
                          <a:latin typeface="Letter-join Plus 40" panose="02000505000000020003" pitchFamily="50" charset="0"/>
                        </a:rPr>
                        <a:t>Overdrawn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8581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87" y="1534432"/>
            <a:ext cx="10513751" cy="247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982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3792" y="451619"/>
            <a:ext cx="10307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+mj-lt"/>
              </a:rPr>
              <a:t>Where do see negative numbers in real life situations?</a:t>
            </a:r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6" t="11114" r="24309" b="45768"/>
          <a:stretch/>
        </p:blipFill>
        <p:spPr bwMode="auto">
          <a:xfrm>
            <a:off x="52810" y="1700993"/>
            <a:ext cx="4697927" cy="189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49" y="4305512"/>
            <a:ext cx="4133850" cy="220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negative numbers football goal differen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737" y="4194098"/>
            <a:ext cx="4174435" cy="243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negative numbers temperature of chicag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2" b="8744"/>
          <a:stretch/>
        </p:blipFill>
        <p:spPr bwMode="auto">
          <a:xfrm>
            <a:off x="9256177" y="1628292"/>
            <a:ext cx="2557998" cy="369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06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788" y="205911"/>
            <a:ext cx="11380522" cy="25908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9696" y="3597541"/>
            <a:ext cx="78644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  <a:latin typeface="Letter-join Plus 40" panose="02000505000000020003" pitchFamily="50" charset="0"/>
              </a:rPr>
              <a:t>0 is very important when looking at negative numbers, as this is what splits the positive from the negative.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87755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5" t="25076" r="13786" b="51873"/>
          <a:stretch/>
        </p:blipFill>
        <p:spPr>
          <a:xfrm>
            <a:off x="490329" y="1059241"/>
            <a:ext cx="11075289" cy="401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394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1" t="53824" r="11676" b="5142"/>
          <a:stretch/>
        </p:blipFill>
        <p:spPr>
          <a:xfrm>
            <a:off x="669702" y="1274556"/>
            <a:ext cx="7915354" cy="54097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7950" y="347607"/>
            <a:ext cx="4726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Letter-join Plus 40" panose="02000505000000020003" pitchFamily="50" charset="0"/>
              </a:rPr>
              <a:t>I do</a:t>
            </a:r>
          </a:p>
        </p:txBody>
      </p:sp>
    </p:spTree>
    <p:extLst>
      <p:ext uri="{BB962C8B-B14F-4D97-AF65-F5344CB8AC3E}">
        <p14:creationId xmlns:p14="http://schemas.microsoft.com/office/powerpoint/2010/main" val="470593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6" t="10499" r="5667" b="49969"/>
          <a:stretch/>
        </p:blipFill>
        <p:spPr>
          <a:xfrm>
            <a:off x="728576" y="1300766"/>
            <a:ext cx="9335588" cy="53623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7127" y="373487"/>
            <a:ext cx="4726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Letter-join Plus 40" panose="02000505000000020003" pitchFamily="50" charset="0"/>
              </a:rPr>
              <a:t>We do</a:t>
            </a:r>
          </a:p>
        </p:txBody>
      </p:sp>
    </p:spTree>
    <p:extLst>
      <p:ext uri="{BB962C8B-B14F-4D97-AF65-F5344CB8AC3E}">
        <p14:creationId xmlns:p14="http://schemas.microsoft.com/office/powerpoint/2010/main" val="85749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8941" y="4118051"/>
            <a:ext cx="115973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Order these numbers from smallest to largest.</a:t>
            </a:r>
          </a:p>
          <a:p>
            <a:endParaRPr lang="en-GB" sz="2800" dirty="0">
              <a:latin typeface="+mj-lt"/>
            </a:endParaRPr>
          </a:p>
          <a:p>
            <a:endParaRPr lang="en-GB" sz="2800" dirty="0">
              <a:latin typeface="+mj-lt"/>
            </a:endParaRPr>
          </a:p>
          <a:p>
            <a:r>
              <a:rPr lang="en-GB" sz="2800" dirty="0">
                <a:latin typeface="+mj-lt"/>
              </a:rPr>
              <a:t>10         242         0          -2             -12              -5             18        -100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6035" y="476518"/>
            <a:ext cx="2382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Letter-join Plus 40" panose="02000505000000020003" pitchFamily="50" charset="0"/>
              </a:rPr>
              <a:t>You do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44" y="1428470"/>
            <a:ext cx="8876756" cy="213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82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1925" y="284672"/>
            <a:ext cx="113523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Letter-join Plus 40" panose="02000505000000020003" pitchFamily="50" charset="0"/>
              </a:rPr>
              <a:t>Have a go at these fluency questions with your partner. You can draw a numberline on your whiteboards to help you.</a:t>
            </a:r>
            <a:endParaRPr lang="en-GB" sz="3600"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63" y="2553419"/>
            <a:ext cx="11258766" cy="199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685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1" t="51302" r="7940" b="28507"/>
          <a:stretch/>
        </p:blipFill>
        <p:spPr>
          <a:xfrm>
            <a:off x="888642" y="2163651"/>
            <a:ext cx="9930478" cy="32395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7759" y="95012"/>
            <a:ext cx="5692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Letter-join Plus 40" panose="02000505000000020003" pitchFamily="50" charset="0"/>
              </a:rPr>
              <a:t>Mini-plenary</a:t>
            </a:r>
          </a:p>
        </p:txBody>
      </p:sp>
    </p:spTree>
    <p:extLst>
      <p:ext uri="{BB962C8B-B14F-4D97-AF65-F5344CB8AC3E}">
        <p14:creationId xmlns:p14="http://schemas.microsoft.com/office/powerpoint/2010/main" val="2902469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876" y="972517"/>
            <a:ext cx="8988725" cy="53310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2091" y="310550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Plenary</a:t>
            </a:r>
            <a:endParaRPr lang="en-GB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714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sz="4800" u="sng" dirty="0">
                <a:latin typeface="Letter-join Plus 40" panose="02000505000000020003" pitchFamily="50" charset="0"/>
              </a:rPr>
              <a:t>LI: to use negative numbers in context</a:t>
            </a:r>
            <a:endParaRPr lang="en-GB" sz="4800" dirty="0">
              <a:latin typeface="Letter-join Plus 40" panose="02000505000000020003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8474" y="1801195"/>
            <a:ext cx="7891272" cy="1069848"/>
          </a:xfrm>
        </p:spPr>
        <p:txBody>
          <a:bodyPr>
            <a:noAutofit/>
          </a:bodyPr>
          <a:lstStyle/>
          <a:p>
            <a:endParaRPr lang="en-GB" sz="4000" u="sng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1089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538" y="66620"/>
            <a:ext cx="10058400" cy="1609344"/>
          </a:xfrm>
        </p:spPr>
        <p:txBody>
          <a:bodyPr/>
          <a:lstStyle/>
          <a:p>
            <a:r>
              <a:rPr lang="en-US" u="sng" dirty="0">
                <a:latin typeface="Century Gothic"/>
                <a:cs typeface="Century Gothic"/>
              </a:rPr>
              <a:t>Number 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6340" y="1336010"/>
            <a:ext cx="10058400" cy="4050792"/>
          </a:xfrm>
        </p:spPr>
        <p:txBody>
          <a:bodyPr>
            <a:normAutofit/>
          </a:bodyPr>
          <a:lstStyle/>
          <a:p>
            <a:r>
              <a:rPr lang="en-US" sz="2800" b="1" dirty="0"/>
              <a:t> 0.6       ___        1.8         2.4       ___</a:t>
            </a:r>
          </a:p>
          <a:p>
            <a:pPr marL="0" indent="0">
              <a:buNone/>
            </a:pPr>
            <a:endParaRPr lang="en-US" sz="2800" b="1" dirty="0"/>
          </a:p>
          <a:p>
            <a:r>
              <a:rPr lang="en-US" sz="2800" b="1" dirty="0"/>
              <a:t>1 and 2/5    ___       ___     2           2 and 1/5</a:t>
            </a:r>
          </a:p>
          <a:p>
            <a:pPr marL="0" indent="0">
              <a:buNone/>
            </a:pPr>
            <a:endParaRPr lang="en-US" sz="2800" b="1" dirty="0"/>
          </a:p>
          <a:p>
            <a:r>
              <a:rPr lang="en-US" sz="2800" b="1" dirty="0"/>
              <a:t>  12      6      0       ____      ____ </a:t>
            </a:r>
          </a:p>
          <a:p>
            <a:pPr marL="114300" indent="0">
              <a:buNone/>
            </a:pPr>
            <a:endParaRPr lang="en-US" sz="2800" b="1" u="sng" dirty="0">
              <a:latin typeface="Century Gothic"/>
              <a:cs typeface="Century Gothic"/>
            </a:endParaRPr>
          </a:p>
          <a:p>
            <a:pPr marL="114300" indent="0">
              <a:buNone/>
            </a:pPr>
            <a:r>
              <a:rPr lang="en-US" sz="2800" b="1" u="sng" dirty="0">
                <a:latin typeface="Century Gothic"/>
                <a:cs typeface="Century Gothic"/>
              </a:rPr>
              <a:t>Challenge yourself</a:t>
            </a:r>
          </a:p>
          <a:p>
            <a:endParaRPr lang="en-US" sz="2800" b="1" dirty="0"/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942" y="5254328"/>
            <a:ext cx="200025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627" y="5254328"/>
            <a:ext cx="198120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262" y="5254328"/>
            <a:ext cx="2000250" cy="137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006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94" y="1545368"/>
            <a:ext cx="11075338" cy="261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10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New reasoning prompts…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91" y="2312917"/>
            <a:ext cx="4193147" cy="3276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048" y="2312917"/>
            <a:ext cx="4474507" cy="3276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0067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5" t="12242" r="12002" b="37524"/>
          <a:stretch/>
        </p:blipFill>
        <p:spPr>
          <a:xfrm>
            <a:off x="540913" y="373488"/>
            <a:ext cx="6581104" cy="57393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2219" y="740282"/>
            <a:ext cx="2780017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486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1" t="23219" r="12162" b="11364"/>
          <a:stretch/>
        </p:blipFill>
        <p:spPr>
          <a:xfrm>
            <a:off x="203398" y="579548"/>
            <a:ext cx="9986307" cy="6278451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9543" y="93151"/>
            <a:ext cx="3323568" cy="22581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827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5" t="68967" r="4367" b="7300"/>
          <a:stretch/>
        </p:blipFill>
        <p:spPr>
          <a:xfrm>
            <a:off x="464252" y="2470355"/>
            <a:ext cx="11358293" cy="3852558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249" y="404455"/>
            <a:ext cx="2658586" cy="2065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01869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9" t="5969" r="24341" b="43619"/>
          <a:stretch/>
        </p:blipFill>
        <p:spPr>
          <a:xfrm>
            <a:off x="1976845" y="113210"/>
            <a:ext cx="6618514" cy="6167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511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9" t="52499" r="4367" b="4888"/>
          <a:stretch/>
        </p:blipFill>
        <p:spPr>
          <a:xfrm>
            <a:off x="1635617" y="1352282"/>
            <a:ext cx="8226902" cy="53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32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You do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26" y="1754820"/>
            <a:ext cx="5616271" cy="42596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297" y="1661375"/>
            <a:ext cx="645770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Rosie has - £25.00 in her account.</a:t>
            </a:r>
          </a:p>
          <a:p>
            <a:r>
              <a:rPr lang="en-GB" sz="2800" dirty="0">
                <a:latin typeface="+mj-lt"/>
              </a:rPr>
              <a:t>She gets paid £30 on Monday.</a:t>
            </a:r>
          </a:p>
          <a:p>
            <a:r>
              <a:rPr lang="en-GB" sz="2800" dirty="0">
                <a:latin typeface="+mj-lt"/>
              </a:rPr>
              <a:t>How much money will she have on Monday?</a:t>
            </a:r>
          </a:p>
          <a:p>
            <a:endParaRPr lang="en-GB" sz="2800" dirty="0">
              <a:latin typeface="+mj-lt"/>
            </a:endParaRPr>
          </a:p>
          <a:p>
            <a:r>
              <a:rPr lang="en-GB" sz="2800" b="1" dirty="0">
                <a:solidFill>
                  <a:srgbClr val="00B0F0"/>
                </a:solidFill>
                <a:latin typeface="+mj-lt"/>
              </a:rPr>
              <a:t>Challenge</a:t>
            </a:r>
          </a:p>
          <a:p>
            <a:r>
              <a:rPr lang="en-GB" sz="2800" dirty="0">
                <a:latin typeface="+mj-lt"/>
              </a:rPr>
              <a:t>Tia has £15.50 in her bank account.</a:t>
            </a:r>
          </a:p>
          <a:p>
            <a:r>
              <a:rPr lang="en-GB" sz="2800" dirty="0">
                <a:latin typeface="+mj-lt"/>
              </a:rPr>
              <a:t>She buys some items which cost £35 altogether.</a:t>
            </a:r>
          </a:p>
          <a:p>
            <a:r>
              <a:rPr lang="en-GB" sz="2800" dirty="0">
                <a:latin typeface="+mj-lt"/>
              </a:rPr>
              <a:t>How much money is left in her account?</a:t>
            </a:r>
          </a:p>
        </p:txBody>
      </p:sp>
    </p:spTree>
    <p:extLst>
      <p:ext uri="{BB962C8B-B14F-4D97-AF65-F5344CB8AC3E}">
        <p14:creationId xmlns:p14="http://schemas.microsoft.com/office/powerpoint/2010/main" val="2584905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268" y="330087"/>
            <a:ext cx="10058400" cy="160934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Plenary</a:t>
            </a:r>
            <a:br>
              <a:rPr lang="en-GB" dirty="0">
                <a:latin typeface="Letter-join Plus 40" panose="02000505000000020003" pitchFamily="50" charset="0"/>
              </a:rPr>
            </a:br>
            <a:br>
              <a:rPr lang="en-GB" dirty="0">
                <a:latin typeface="Letter-join Plus 40" panose="02000505000000020003" pitchFamily="50" charset="0"/>
              </a:rPr>
            </a:br>
            <a:r>
              <a:rPr lang="en-GB" dirty="0">
                <a:solidFill>
                  <a:srgbClr val="00B0F0"/>
                </a:solidFill>
                <a:latin typeface="Letter-join Plus 40" panose="02000505000000020003" pitchFamily="50" charset="0"/>
              </a:rPr>
              <a:t>Is there more than one answer?</a:t>
            </a:r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45" y="2469327"/>
            <a:ext cx="11066773" cy="2025397"/>
          </a:xfrm>
        </p:spPr>
      </p:pic>
    </p:spTree>
    <p:extLst>
      <p:ext uri="{BB962C8B-B14F-4D97-AF65-F5344CB8AC3E}">
        <p14:creationId xmlns:p14="http://schemas.microsoft.com/office/powerpoint/2010/main" val="28500659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sz="4800" u="sng" dirty="0">
                <a:latin typeface="Letter-join Plus 40" panose="02000505000000020003" pitchFamily="50" charset="0"/>
              </a:rPr>
              <a:t>LI: </a:t>
            </a:r>
            <a:r>
              <a:rPr lang="en-US" sz="4800" u="sng" dirty="0">
                <a:latin typeface="Letter-join Plus 40" panose="02000505000000020003" pitchFamily="50" charset="0"/>
                <a:ea typeface="Calibri"/>
                <a:cs typeface="Times New Roman"/>
              </a:rPr>
              <a:t>to add and subtract whole numbers</a:t>
            </a:r>
            <a:endParaRPr lang="en-GB" sz="4800" dirty="0">
              <a:latin typeface="Letter-join Plus 40" panose="02000505000000020003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5727" y="1913339"/>
            <a:ext cx="7891272" cy="1069848"/>
          </a:xfrm>
        </p:spPr>
        <p:txBody>
          <a:bodyPr>
            <a:noAutofit/>
          </a:bodyPr>
          <a:lstStyle/>
          <a:p>
            <a:endParaRPr lang="en-GB" sz="4000" u="sng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8860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Talk partners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12" t="76869" r="8038" b="6588"/>
          <a:stretch/>
        </p:blipFill>
        <p:spPr bwMode="auto">
          <a:xfrm>
            <a:off x="153851" y="2149337"/>
            <a:ext cx="12007363" cy="311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770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Written addition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Letter-join Plus 40" panose="02000505000000020003" pitchFamily="50" charset="0"/>
              </a:rPr>
              <a:t>What skills and knowledge do we need to apply?</a:t>
            </a:r>
          </a:p>
          <a:p>
            <a:r>
              <a:rPr lang="en-GB" sz="2800" dirty="0">
                <a:latin typeface="Letter-join Plus 40" panose="02000505000000020003" pitchFamily="50" charset="0"/>
              </a:rPr>
              <a:t>When is it used in real life?</a:t>
            </a:r>
          </a:p>
          <a:p>
            <a:endParaRPr lang="en-GB" sz="2800" dirty="0">
              <a:latin typeface="+mj-lt"/>
            </a:endParaRPr>
          </a:p>
        </p:txBody>
      </p:sp>
      <p:pic>
        <p:nvPicPr>
          <p:cNvPr id="1026" name="Picture 2" descr="Image result for column addi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2" r="50000" b="7981"/>
          <a:stretch/>
        </p:blipFill>
        <p:spPr bwMode="auto">
          <a:xfrm>
            <a:off x="908989" y="3329189"/>
            <a:ext cx="2286000" cy="298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age result for kagan think pair sh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907" y="3984335"/>
            <a:ext cx="2991655" cy="213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59519" y="3192697"/>
            <a:ext cx="54790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+mj-lt"/>
              </a:rPr>
              <a:t>The skills we need are…</a:t>
            </a:r>
          </a:p>
          <a:p>
            <a:r>
              <a:rPr lang="en-GB" sz="2800" b="1" dirty="0">
                <a:solidFill>
                  <a:srgbClr val="0070C0"/>
                </a:solidFill>
                <a:latin typeface="+mj-lt"/>
              </a:rPr>
              <a:t>This is useful in real life when…</a:t>
            </a:r>
          </a:p>
        </p:txBody>
      </p:sp>
    </p:spTree>
    <p:extLst>
      <p:ext uri="{BB962C8B-B14F-4D97-AF65-F5344CB8AC3E}">
        <p14:creationId xmlns:p14="http://schemas.microsoft.com/office/powerpoint/2010/main" val="108162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I 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541" y="2160655"/>
            <a:ext cx="10058400" cy="4050792"/>
          </a:xfrm>
        </p:spPr>
        <p:txBody>
          <a:bodyPr/>
          <a:lstStyle/>
          <a:p>
            <a:r>
              <a:rPr lang="en-GB" sz="6000" dirty="0">
                <a:latin typeface="+mj-lt"/>
              </a:rPr>
              <a:t>836,235 + 33,615</a:t>
            </a:r>
          </a:p>
          <a:p>
            <a:endParaRPr lang="en-GB" sz="6000" dirty="0">
              <a:latin typeface="+mj-lt"/>
            </a:endParaRPr>
          </a:p>
          <a:p>
            <a:r>
              <a:rPr lang="en-GB" sz="6000" dirty="0">
                <a:latin typeface="+mj-lt"/>
              </a:rPr>
              <a:t>912,234 + 24,567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11414" y="1687132"/>
            <a:ext cx="4340180" cy="403187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lus 40" panose="02000505000000020003" pitchFamily="50" charset="0"/>
              </a:rPr>
              <a:t>Does it make a difference which way around the numbers are?</a:t>
            </a:r>
          </a:p>
          <a:p>
            <a:r>
              <a:rPr lang="en-GB" sz="3200" dirty="0">
                <a:latin typeface="Letter-join Plus 40" panose="02000505000000020003" pitchFamily="50" charset="0"/>
              </a:rPr>
              <a:t>Why?</a:t>
            </a:r>
          </a:p>
          <a:p>
            <a:endParaRPr lang="en-GB" sz="3200" dirty="0">
              <a:latin typeface="Letter-join Plus 40" panose="02000505000000020003" pitchFamily="50" charset="0"/>
            </a:endParaRPr>
          </a:p>
          <a:p>
            <a:r>
              <a:rPr lang="en-GB" sz="3200" dirty="0">
                <a:latin typeface="Letter-join Plus 40" panose="02000505000000020003" pitchFamily="50" charset="0"/>
              </a:rPr>
              <a:t>How can I check that my answer is correct?</a:t>
            </a:r>
            <a:endParaRPr lang="en-GB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304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389" y="227055"/>
            <a:ext cx="10058400" cy="1609344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We do/Rally coach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21" y="1838266"/>
            <a:ext cx="10058400" cy="4050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>
                <a:latin typeface="+mj-lt"/>
              </a:rPr>
              <a:t>Partner A</a:t>
            </a:r>
          </a:p>
          <a:p>
            <a:r>
              <a:rPr lang="en-GB" sz="3600" dirty="0">
                <a:latin typeface="+mj-lt"/>
              </a:rPr>
              <a:t>456,409 + 41,788 =</a:t>
            </a:r>
          </a:p>
          <a:p>
            <a:pPr marL="0" indent="0">
              <a:buNone/>
            </a:pPr>
            <a:endParaRPr lang="en-GB" sz="3600" dirty="0">
              <a:latin typeface="+mj-lt"/>
            </a:endParaRPr>
          </a:p>
          <a:p>
            <a:pPr marL="0" indent="0">
              <a:buNone/>
            </a:pPr>
            <a:r>
              <a:rPr lang="en-GB" sz="3600" b="1" dirty="0">
                <a:latin typeface="+mj-lt"/>
              </a:rPr>
              <a:t>Partner B</a:t>
            </a:r>
          </a:p>
          <a:p>
            <a:r>
              <a:rPr lang="en-GB" sz="3600" dirty="0">
                <a:latin typeface="+mj-lt"/>
              </a:rPr>
              <a:t>345,806 + 16,884 =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302" y="874656"/>
            <a:ext cx="2775704" cy="1688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549" y="3111113"/>
            <a:ext cx="5322864" cy="31995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67928" y="2562516"/>
            <a:ext cx="308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+mj-lt"/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16203212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You 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14" y="2057014"/>
            <a:ext cx="10058400" cy="4050792"/>
          </a:xfrm>
        </p:spPr>
        <p:txBody>
          <a:bodyPr/>
          <a:lstStyle/>
          <a:p>
            <a:r>
              <a:rPr lang="en-GB" sz="4400" dirty="0">
                <a:latin typeface="+mj-lt"/>
              </a:rPr>
              <a:t>602,597 + 339,784 =</a:t>
            </a:r>
          </a:p>
          <a:p>
            <a:r>
              <a:rPr lang="en-GB" sz="4400" dirty="0">
                <a:latin typeface="+mj-lt"/>
              </a:rPr>
              <a:t>378,920 + 587,499 =</a:t>
            </a: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42468" y="532542"/>
            <a:ext cx="56495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Letter-join Plus 40" panose="02000505000000020003" pitchFamily="50" charset="0"/>
              </a:rPr>
              <a:t>Challenge</a:t>
            </a:r>
          </a:p>
          <a:p>
            <a:r>
              <a:rPr lang="en-GB" sz="2400" b="1" dirty="0">
                <a:latin typeface="Letter-join Plus 40" panose="02000505000000020003" pitchFamily="50" charset="0"/>
              </a:rPr>
              <a:t>Convince me</a:t>
            </a:r>
          </a:p>
          <a:p>
            <a:r>
              <a:rPr lang="en-GB" sz="2400" dirty="0">
                <a:latin typeface="Letter-join Plus 40" panose="02000505000000020003" pitchFamily="50" charset="0"/>
              </a:rPr>
              <a:t>Three four digit numbers</a:t>
            </a:r>
          </a:p>
          <a:p>
            <a:r>
              <a:rPr lang="en-GB" sz="2400" dirty="0">
                <a:latin typeface="Letter-join Plus 40" panose="02000505000000020003" pitchFamily="50" charset="0"/>
              </a:rPr>
              <a:t>total 12435.</a:t>
            </a:r>
          </a:p>
          <a:p>
            <a:r>
              <a:rPr lang="en-GB" sz="2400" dirty="0">
                <a:latin typeface="Letter-join Plus 40" panose="02000505000000020003" pitchFamily="50" charset="0"/>
              </a:rPr>
              <a:t>What could they be?</a:t>
            </a:r>
          </a:p>
          <a:p>
            <a:endParaRPr lang="en-GB" sz="2400" dirty="0">
              <a:latin typeface="Letter-join Plus 40" panose="02000505000000020003" pitchFamily="50" charset="0"/>
            </a:endParaRPr>
          </a:p>
          <a:p>
            <a:r>
              <a:rPr lang="en-GB" sz="2400" b="1" dirty="0">
                <a:latin typeface="Letter-join Plus 40" panose="02000505000000020003" pitchFamily="50" charset="0"/>
              </a:rPr>
              <a:t>Applying the skill</a:t>
            </a:r>
          </a:p>
          <a:p>
            <a:r>
              <a:rPr lang="en-US" sz="2400" dirty="0">
                <a:latin typeface="Letter-join Plus 40" panose="02000505000000020003" pitchFamily="50" charset="0"/>
              </a:rPr>
              <a:t>Ken is playing a game. He has 4,289 points.</a:t>
            </a:r>
          </a:p>
          <a:p>
            <a:r>
              <a:rPr lang="en-US" sz="2400" dirty="0">
                <a:latin typeface="Letter-join Plus 40" panose="02000505000000020003" pitchFamily="50" charset="0"/>
              </a:rPr>
              <a:t>Then he scores another 355 points.</a:t>
            </a:r>
          </a:p>
          <a:p>
            <a:r>
              <a:rPr lang="en-US" sz="2400" dirty="0">
                <a:latin typeface="Letter-join Plus 40" panose="02000505000000020003" pitchFamily="50" charset="0"/>
              </a:rPr>
              <a:t>Ken’s target is 6,000 points.</a:t>
            </a:r>
          </a:p>
          <a:p>
            <a:r>
              <a:rPr lang="en-US" sz="2400" dirty="0">
                <a:latin typeface="Letter-join Plus 40" panose="02000505000000020003" pitchFamily="50" charset="0"/>
              </a:rPr>
              <a:t>How many </a:t>
            </a:r>
            <a:r>
              <a:rPr lang="en-US" sz="2400" b="1" dirty="0">
                <a:latin typeface="Letter-join Plus 40" panose="02000505000000020003" pitchFamily="50" charset="0"/>
              </a:rPr>
              <a:t>more</a:t>
            </a:r>
            <a:r>
              <a:rPr lang="en-US" sz="2400" dirty="0">
                <a:latin typeface="Letter-join Plus 40" panose="02000505000000020003" pitchFamily="50" charset="0"/>
              </a:rPr>
              <a:t> points does Ken need to reach his target?</a:t>
            </a:r>
          </a:p>
          <a:p>
            <a:endParaRPr lang="en-GB" sz="24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1674" y="3992451"/>
            <a:ext cx="20219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942,381</a:t>
            </a:r>
          </a:p>
          <a:p>
            <a:r>
              <a:rPr lang="en-GB" sz="2800" dirty="0">
                <a:latin typeface="+mj-lt"/>
              </a:rPr>
              <a:t>966,419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8501" y="3827034"/>
            <a:ext cx="1777284" cy="10524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1" t="21270" r="13915" b="10488"/>
          <a:stretch/>
        </p:blipFill>
        <p:spPr bwMode="auto">
          <a:xfrm>
            <a:off x="3348507" y="3982309"/>
            <a:ext cx="2627290" cy="15928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1267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68612" y="459449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I do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68612" y="2068793"/>
            <a:ext cx="7983772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800" dirty="0">
                <a:latin typeface="+mj-lt"/>
              </a:rPr>
              <a:t>836,235 - 124,615</a:t>
            </a:r>
          </a:p>
          <a:p>
            <a:endParaRPr lang="en-GB" sz="4800" dirty="0">
              <a:latin typeface="+mj-lt"/>
            </a:endParaRPr>
          </a:p>
          <a:p>
            <a:r>
              <a:rPr lang="en-GB" sz="4800" dirty="0">
                <a:latin typeface="+mj-lt"/>
              </a:rPr>
              <a:t>912,234 - 24,567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19536" y="5157192"/>
            <a:ext cx="8568952" cy="160934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Letter-join Plus 40" panose="02000505000000020003" pitchFamily="50" charset="0"/>
              </a:rPr>
              <a:t>Does it make a difference which way around the numbers are in subtraction?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1" y="3140969"/>
            <a:ext cx="2991655" cy="213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9902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898389" y="227055"/>
            <a:ext cx="10058400" cy="1609344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We do/Rally coach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756721" y="1838266"/>
            <a:ext cx="10058400" cy="4050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>
                <a:latin typeface="+mj-lt"/>
              </a:rPr>
              <a:t>Partner A</a:t>
            </a:r>
          </a:p>
          <a:p>
            <a:r>
              <a:rPr lang="en-GB" sz="3600" dirty="0">
                <a:latin typeface="+mj-lt"/>
              </a:rPr>
              <a:t>145,009 - 31,128 =</a:t>
            </a:r>
          </a:p>
          <a:p>
            <a:pPr marL="0" indent="0">
              <a:buNone/>
            </a:pPr>
            <a:endParaRPr lang="en-GB" sz="3600" dirty="0">
              <a:latin typeface="+mj-lt"/>
            </a:endParaRPr>
          </a:p>
          <a:p>
            <a:pPr marL="0" indent="0">
              <a:buNone/>
            </a:pPr>
            <a:r>
              <a:rPr lang="en-GB" sz="3600" b="1" dirty="0">
                <a:latin typeface="+mj-lt"/>
              </a:rPr>
              <a:t>Partner B</a:t>
            </a:r>
          </a:p>
          <a:p>
            <a:r>
              <a:rPr lang="en-GB" sz="3600" dirty="0">
                <a:latin typeface="+mj-lt"/>
              </a:rPr>
              <a:t>345,806 - 26,244 =</a:t>
            </a:r>
          </a:p>
        </p:txBody>
      </p:sp>
      <p:pic>
        <p:nvPicPr>
          <p:cNvPr id="10" name="Picture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2852937"/>
            <a:ext cx="2775704" cy="16883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0206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28704" y="188640"/>
            <a:ext cx="6295489" cy="1609344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You do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820215" y="2057014"/>
            <a:ext cx="5679583" cy="4050792"/>
          </a:xfrm>
        </p:spPr>
        <p:txBody>
          <a:bodyPr/>
          <a:lstStyle/>
          <a:p>
            <a:r>
              <a:rPr lang="en-GB" sz="4400" dirty="0">
                <a:latin typeface="+mj-lt"/>
              </a:rPr>
              <a:t>602,597 - 339,784 =</a:t>
            </a:r>
          </a:p>
          <a:p>
            <a:r>
              <a:rPr lang="en-GB" sz="4400" dirty="0">
                <a:latin typeface="+mj-lt"/>
              </a:rPr>
              <a:t>378,920 - 57,499 =</a:t>
            </a: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1" t="21270" r="13915" b="10488"/>
          <a:stretch/>
        </p:blipFill>
        <p:spPr bwMode="auto">
          <a:xfrm>
            <a:off x="1775520" y="3942321"/>
            <a:ext cx="2627290" cy="15928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23125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Mini-plenary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995" t="14079" r="28846" b="51972"/>
          <a:stretch/>
        </p:blipFill>
        <p:spPr>
          <a:xfrm>
            <a:off x="1607161" y="1978561"/>
            <a:ext cx="8038012" cy="446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589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similar and different about this question?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8948" t="16001" r="28461" b="54426"/>
          <a:stretch/>
        </p:blipFill>
        <p:spPr>
          <a:xfrm>
            <a:off x="383176" y="2093976"/>
            <a:ext cx="9993657" cy="4336869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898" y="1480373"/>
            <a:ext cx="3788022" cy="24732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54872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000" u="sng" dirty="0">
                <a:latin typeface="Letter-join Plus 40" panose="02000505000000020003" pitchFamily="50" charset="0"/>
              </a:rPr>
              <a:t>LI: </a:t>
            </a:r>
            <a:r>
              <a:rPr lang="en-US" sz="4000" u="sng" dirty="0">
                <a:latin typeface="Letter-join Plus 40" panose="02000505000000020003" pitchFamily="50" charset="0"/>
              </a:rPr>
              <a:t>to use written methods to add and subtract decimal numbers.</a:t>
            </a:r>
            <a:endParaRPr lang="en-GB" sz="4000" dirty="0">
              <a:latin typeface="Letter-join Plus 40" panose="02000505000000020003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2595" y="1680426"/>
            <a:ext cx="7891272" cy="1069848"/>
          </a:xfrm>
        </p:spPr>
        <p:txBody>
          <a:bodyPr>
            <a:noAutofit/>
          </a:bodyPr>
          <a:lstStyle/>
          <a:p>
            <a:endParaRPr lang="en-GB" sz="4000" u="sng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074929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412776"/>
            <a:ext cx="8249884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090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I 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latin typeface="+mj-lt"/>
              </a:rPr>
              <a:t>4.25 + 3.009 =</a:t>
            </a:r>
          </a:p>
          <a:p>
            <a:pPr marL="0" indent="0">
              <a:buNone/>
            </a:pPr>
            <a:endParaRPr lang="en-GB" sz="4400" dirty="0">
              <a:latin typeface="+mj-lt"/>
            </a:endParaRPr>
          </a:p>
          <a:p>
            <a:pPr marL="0" indent="0">
              <a:buNone/>
            </a:pPr>
            <a:r>
              <a:rPr lang="en-GB" sz="4400" dirty="0">
                <a:latin typeface="+mj-lt"/>
              </a:rPr>
              <a:t>315.7 – 5.228 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88088" y="2132856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Plus 40" panose="02000505000000020003" pitchFamily="50" charset="0"/>
              </a:rPr>
              <a:t>How do I align the digits?</a:t>
            </a:r>
          </a:p>
        </p:txBody>
      </p:sp>
    </p:spTree>
    <p:extLst>
      <p:ext uri="{BB962C8B-B14F-4D97-AF65-F5344CB8AC3E}">
        <p14:creationId xmlns:p14="http://schemas.microsoft.com/office/powerpoint/2010/main" val="1745696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Letter-join Plus 40" panose="02000505000000020003" pitchFamily="50" charset="0"/>
              </a:rPr>
              <a:t>We/you 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>
                <a:latin typeface="+mj-lt"/>
              </a:rPr>
              <a:t> 58.5 – 32.07 =</a:t>
            </a:r>
          </a:p>
          <a:p>
            <a:endParaRPr lang="en-GB" sz="4000" dirty="0">
              <a:latin typeface="+mj-lt"/>
            </a:endParaRPr>
          </a:p>
          <a:p>
            <a:r>
              <a:rPr lang="en-GB" sz="4000" dirty="0">
                <a:latin typeface="+mj-lt"/>
              </a:rPr>
              <a:t> 85.009 + 7.6 =</a:t>
            </a:r>
          </a:p>
          <a:p>
            <a:endParaRPr lang="en-GB" sz="4000" dirty="0">
              <a:latin typeface="+mj-lt"/>
            </a:endParaRPr>
          </a:p>
          <a:p>
            <a:r>
              <a:rPr lang="en-GB" sz="4000" dirty="0">
                <a:latin typeface="+mj-lt"/>
              </a:rPr>
              <a:t>305.39 – 87.087 =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0" y="2852937"/>
            <a:ext cx="2775704" cy="16883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69583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5" y="1340768"/>
            <a:ext cx="6262659" cy="5337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82951" y="116632"/>
            <a:ext cx="7543800" cy="1609344"/>
          </a:xfrm>
        </p:spPr>
        <p:txBody>
          <a:bodyPr/>
          <a:lstStyle/>
          <a:p>
            <a:r>
              <a:rPr lang="en-GB" dirty="0">
                <a:latin typeface="Letter-join Plus 40" panose="02000505000000020003" pitchFamily="50" charset="0"/>
              </a:rPr>
              <a:t>Mini-plenary</a:t>
            </a:r>
          </a:p>
        </p:txBody>
      </p:sp>
    </p:spTree>
    <p:extLst>
      <p:ext uri="{BB962C8B-B14F-4D97-AF65-F5344CB8AC3E}">
        <p14:creationId xmlns:p14="http://schemas.microsoft.com/office/powerpoint/2010/main" val="15826945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0571" y="1725522"/>
            <a:ext cx="9966960" cy="3035808"/>
          </a:xfrm>
        </p:spPr>
        <p:txBody>
          <a:bodyPr/>
          <a:lstStyle/>
          <a:p>
            <a:r>
              <a:rPr lang="en-GB" sz="4000" u="sng" dirty="0">
                <a:latin typeface="Letter-join Plus 40" panose="02000505000000020003" pitchFamily="50" charset="0"/>
              </a:rPr>
              <a:t>LI: </a:t>
            </a:r>
            <a:r>
              <a:rPr lang="en-US" sz="4000" u="sng" dirty="0">
                <a:latin typeface="Letter-join Plus 40" panose="02000505000000020003" pitchFamily="50" charset="0"/>
              </a:rPr>
              <a:t>to add and subtract whole numbers with up to 3 decimal places</a:t>
            </a:r>
            <a:br>
              <a:rPr lang="en-US" sz="4000" u="sng" dirty="0">
                <a:latin typeface="Letter-join Plus 40" panose="02000505000000020003" pitchFamily="50" charset="0"/>
              </a:rPr>
            </a:br>
            <a:r>
              <a:rPr lang="en-US" sz="4000" u="sng" dirty="0">
                <a:latin typeface="Letter-join Plus 40" panose="02000505000000020003" pitchFamily="50" charset="0"/>
              </a:rPr>
              <a:t>solving multi-step problems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2595" y="1680426"/>
            <a:ext cx="7891272" cy="1069848"/>
          </a:xfrm>
        </p:spPr>
        <p:txBody>
          <a:bodyPr>
            <a:noAutofit/>
          </a:bodyPr>
          <a:lstStyle/>
          <a:p>
            <a:endParaRPr lang="en-GB" sz="4000" u="sng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839056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7404" y="0"/>
            <a:ext cx="7543800" cy="1609344"/>
          </a:xfrm>
        </p:spPr>
        <p:txBody>
          <a:bodyPr/>
          <a:lstStyle/>
          <a:p>
            <a:r>
              <a:rPr lang="en-US" u="sng" dirty="0">
                <a:latin typeface="Letter-join Plus 40" panose="02000505000000020003" pitchFamily="50" charset="0"/>
                <a:cs typeface="Century Gothic"/>
              </a:rPr>
              <a:t>Number 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8192" y="1339928"/>
            <a:ext cx="8266280" cy="4050792"/>
          </a:xfrm>
        </p:spPr>
        <p:txBody>
          <a:bodyPr>
            <a:normAutofit/>
          </a:bodyPr>
          <a:lstStyle/>
          <a:p>
            <a:r>
              <a:rPr lang="en-US" sz="2800" b="1" dirty="0"/>
              <a:t> 1.42      1.46    ___     ___    1.58</a:t>
            </a:r>
          </a:p>
          <a:p>
            <a:pPr marL="114300" indent="0">
              <a:buNone/>
            </a:pPr>
            <a:endParaRPr lang="en-US" sz="2800" b="1" dirty="0"/>
          </a:p>
          <a:p>
            <a:r>
              <a:rPr lang="en-US" sz="2800" b="1" dirty="0"/>
              <a:t>   ___    0.98      ____     1.02       1.04</a:t>
            </a:r>
          </a:p>
          <a:p>
            <a:endParaRPr lang="en-US" sz="2800" b="1" dirty="0"/>
          </a:p>
          <a:p>
            <a:r>
              <a:rPr lang="en-US" sz="2800" b="1" dirty="0"/>
              <a:t>-28      -22      ___      ___     -4     ___   ___  </a:t>
            </a:r>
          </a:p>
          <a:p>
            <a:pPr marL="114300" indent="0">
              <a:buNone/>
            </a:pPr>
            <a:endParaRPr lang="en-US" sz="2800" b="1" u="sng" dirty="0">
              <a:latin typeface="Century Gothic"/>
              <a:cs typeface="Century Gothic"/>
            </a:endParaRPr>
          </a:p>
          <a:p>
            <a:pPr marL="114300" indent="0">
              <a:buNone/>
            </a:pPr>
            <a:r>
              <a:rPr lang="en-US" sz="2800" b="1" u="sng" dirty="0">
                <a:latin typeface="Century Gothic"/>
                <a:cs typeface="Century Gothic"/>
              </a:rPr>
              <a:t>Challenge yourself</a:t>
            </a:r>
          </a:p>
          <a:p>
            <a:endParaRPr lang="en-US" sz="2800" b="1" dirty="0"/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956" y="5254328"/>
            <a:ext cx="173086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970" y="5254328"/>
            <a:ext cx="1780118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696" y="5254328"/>
            <a:ext cx="1699648" cy="137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86640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39" t="76984" r="17339" b="11508"/>
          <a:stretch/>
        </p:blipFill>
        <p:spPr bwMode="auto">
          <a:xfrm>
            <a:off x="1524001" y="836713"/>
            <a:ext cx="8820472" cy="1979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42257" y="4005064"/>
            <a:ext cx="8892480" cy="2308324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latin typeface="Letter-join Plus 40" panose="02000505000000020003" pitchFamily="50" charset="0"/>
              </a:rPr>
              <a:t>When counting forwards in tens from any positive one-digit number, the last digit never changes.</a:t>
            </a:r>
          </a:p>
          <a:p>
            <a:r>
              <a:rPr lang="en-GB" sz="2400" dirty="0">
                <a:latin typeface="Letter-join Plus 40" panose="02000505000000020003" pitchFamily="50" charset="0"/>
              </a:rPr>
              <a:t>When counting backwards in tens from any positive one-digit number, the last digit does change.</a:t>
            </a:r>
          </a:p>
          <a:p>
            <a:r>
              <a:rPr lang="en-GB" sz="2400" dirty="0">
                <a:latin typeface="Letter-join Plus 40" panose="02000505000000020003" pitchFamily="50" charset="0"/>
              </a:rPr>
              <a:t>Can you find examples to show this?</a:t>
            </a:r>
          </a:p>
          <a:p>
            <a:r>
              <a:rPr lang="en-GB" sz="2400" dirty="0">
                <a:latin typeface="Letter-join Plus 40" panose="02000505000000020003" pitchFamily="50" charset="0"/>
              </a:rPr>
              <a:t>Explain why this happens.</a:t>
            </a:r>
          </a:p>
        </p:txBody>
      </p:sp>
    </p:spTree>
    <p:extLst>
      <p:ext uri="{BB962C8B-B14F-4D97-AF65-F5344CB8AC3E}">
        <p14:creationId xmlns:p14="http://schemas.microsoft.com/office/powerpoint/2010/main" val="25438464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Plus 40" panose="02000505000000020003" pitchFamily="50" charset="0"/>
              </a:rPr>
              <a:t>Problem solving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en-GB" sz="3200" dirty="0">
                <a:latin typeface="Letter-join Plus 40" panose="02000505000000020003" pitchFamily="50" charset="0"/>
              </a:rPr>
              <a:t>There were 2 408 people on board a cruise ship. At the next port, it takes on 557 more passengers, but 379 people get off. How many passengers are on  board the ship now?</a:t>
            </a:r>
          </a:p>
          <a:p>
            <a:pPr marL="514350" indent="-514350">
              <a:buAutoNum type="alphaLcParenR"/>
            </a:pPr>
            <a:r>
              <a:rPr lang="en-GB" sz="3200" dirty="0">
                <a:latin typeface="Letter-join Plus 40" panose="02000505000000020003" pitchFamily="50" charset="0"/>
              </a:rPr>
              <a:t> If 658 of these passengers are children, how many adults are on board?</a:t>
            </a:r>
          </a:p>
        </p:txBody>
      </p:sp>
    </p:spTree>
    <p:extLst>
      <p:ext uri="{BB962C8B-B14F-4D97-AF65-F5344CB8AC3E}">
        <p14:creationId xmlns:p14="http://schemas.microsoft.com/office/powerpoint/2010/main" val="42621477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1957502"/>
            <a:ext cx="6699595" cy="98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131" y="4373848"/>
            <a:ext cx="6301579" cy="2007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62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376" y="4653137"/>
            <a:ext cx="1885978" cy="1311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676400" y="404664"/>
            <a:ext cx="734848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3200" b="1" dirty="0">
                <a:latin typeface="Letter-join Plus 40" panose="02000505000000020003" pitchFamily="50" charset="0"/>
                <a:ea typeface="Calibri" pitchFamily="34" charset="0"/>
                <a:cs typeface="Times New Roman" pitchFamily="18" charset="0"/>
              </a:rPr>
              <a:t>T model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latin typeface="Letter-join Plus 40" panose="02000505000000020003" pitchFamily="50" charset="0"/>
                <a:ea typeface="Calibri" pitchFamily="34" charset="0"/>
                <a:cs typeface="Times New Roman" pitchFamily="18" charset="0"/>
              </a:rPr>
              <a:t>Liam has two different sizes of rectangle.</a:t>
            </a:r>
            <a:endParaRPr lang="en-GB" sz="3200" dirty="0">
              <a:latin typeface="Letter-join Plus 40" panose="02000505000000020003" pitchFamily="50" charset="0"/>
              <a:cs typeface="Arial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700661" y="3338441"/>
            <a:ext cx="806774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3200" dirty="0">
                <a:latin typeface="Century Gothic" pitchFamily="34" charset="0"/>
                <a:ea typeface="Calibri" pitchFamily="34" charset="0"/>
                <a:cs typeface="Times New Roman" pitchFamily="18" charset="0"/>
              </a:rPr>
              <a:t>He makes this pattern with them.</a:t>
            </a:r>
            <a:endParaRPr lang="en-GB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676401" y="317214"/>
            <a:ext cx="1847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sz="32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4884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3552" y="1052736"/>
            <a:ext cx="75438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latin typeface="Letter-join Plus 40" panose="02000505000000020003" pitchFamily="50" charset="0"/>
              </a:rPr>
              <a:t>T model</a:t>
            </a:r>
          </a:p>
          <a:p>
            <a:pPr marL="0" indent="0">
              <a:buNone/>
            </a:pPr>
            <a:endParaRPr lang="en-GB" sz="2800" dirty="0">
              <a:latin typeface="Letter-join Plus 40" panose="02000505000000020003" pitchFamily="50" charset="0"/>
            </a:endParaRPr>
          </a:p>
          <a:p>
            <a:pPr marL="0" indent="0">
              <a:buNone/>
            </a:pPr>
            <a:r>
              <a:rPr lang="en-GB" sz="2800" dirty="0">
                <a:latin typeface="Letter-join Plus 40" panose="02000505000000020003" pitchFamily="50" charset="0"/>
              </a:rPr>
              <a:t>A four bedroom house costs £450,000</a:t>
            </a:r>
          </a:p>
          <a:p>
            <a:pPr marL="0" indent="0">
              <a:buNone/>
            </a:pPr>
            <a:r>
              <a:rPr lang="en-GB" sz="2800" dirty="0">
                <a:latin typeface="Letter-join Plus 40" panose="02000505000000020003" pitchFamily="50" charset="0"/>
              </a:rPr>
              <a:t>A three bedroom house costs £199,000 less. </a:t>
            </a:r>
          </a:p>
          <a:p>
            <a:pPr marL="0" indent="0">
              <a:buNone/>
            </a:pPr>
            <a:r>
              <a:rPr lang="en-GB" sz="2800" dirty="0">
                <a:latin typeface="Letter-join Plus 40" panose="02000505000000020003" pitchFamily="50" charset="0"/>
              </a:rPr>
              <a:t>How much does the three bedroom house cost? </a:t>
            </a:r>
          </a:p>
          <a:p>
            <a:pPr marL="0" indent="0">
              <a:buNone/>
            </a:pPr>
            <a:r>
              <a:rPr lang="en-GB" sz="2800" dirty="0">
                <a:latin typeface="Letter-join Plus 40" panose="02000505000000020003" pitchFamily="50" charset="0"/>
              </a:rPr>
              <a:t>What method did you use to find the answer?</a:t>
            </a:r>
          </a:p>
        </p:txBody>
      </p:sp>
    </p:spTree>
    <p:extLst>
      <p:ext uri="{BB962C8B-B14F-4D97-AF65-F5344CB8AC3E}">
        <p14:creationId xmlns:p14="http://schemas.microsoft.com/office/powerpoint/2010/main" val="17979706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547" t="18707" r="31772" b="38420"/>
          <a:stretch/>
        </p:blipFill>
        <p:spPr>
          <a:xfrm>
            <a:off x="1524000" y="7284"/>
            <a:ext cx="4613564" cy="66176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27566" y="3501009"/>
            <a:ext cx="65626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30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8599" t="18507" r="20470" b="70079"/>
          <a:stretch/>
        </p:blipFill>
        <p:spPr>
          <a:xfrm>
            <a:off x="7752184" y="3006360"/>
            <a:ext cx="2664427" cy="173881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743558" y="2916917"/>
            <a:ext cx="2664427" cy="2026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28340" y="276045"/>
            <a:ext cx="39250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Letter-join Plus 40" panose="02000505000000020003" pitchFamily="50" charset="0"/>
              </a:rPr>
              <a:t>Plenary</a:t>
            </a:r>
            <a:endParaRPr lang="en-GB" sz="4400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8840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2.xml><?xml version="1.0" encoding="utf-8"?>
<a:theme xmlns:a="http://schemas.openxmlformats.org/drawingml/2006/main" name="4_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3.xml><?xml version="1.0" encoding="utf-8"?>
<a:theme xmlns:a="http://schemas.openxmlformats.org/drawingml/2006/main" name="5_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14667</TotalTime>
  <Words>745</Words>
  <Application>Microsoft Office PowerPoint</Application>
  <PresentationFormat>Widescreen</PresentationFormat>
  <Paragraphs>145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47</vt:i4>
      </vt:variant>
    </vt:vector>
  </HeadingPairs>
  <TitlesOfParts>
    <vt:vector size="58" baseType="lpstr">
      <vt:lpstr>Arial</vt:lpstr>
      <vt:lpstr>Bookman Old Style</vt:lpstr>
      <vt:lpstr>Calibri</vt:lpstr>
      <vt:lpstr>Century Gothic</vt:lpstr>
      <vt:lpstr>Courier New</vt:lpstr>
      <vt:lpstr>Letter-join Plus 40</vt:lpstr>
      <vt:lpstr>Times New Roman</vt:lpstr>
      <vt:lpstr>Wingdings</vt:lpstr>
      <vt:lpstr>Wood Type</vt:lpstr>
      <vt:lpstr>4_Wood Type</vt:lpstr>
      <vt:lpstr>5_Wood Type</vt:lpstr>
      <vt:lpstr>Starter: Number sequences</vt:lpstr>
      <vt:lpstr>LI: to add and subtract negative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LI: to use negative numbers in context</vt:lpstr>
      <vt:lpstr>Number sequences</vt:lpstr>
      <vt:lpstr>PowerPoint Presentation</vt:lpstr>
      <vt:lpstr>New reasoning prompts…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do</vt:lpstr>
      <vt:lpstr>Plenary  Is there more than one answer?</vt:lpstr>
      <vt:lpstr> LI: to add and subtract whole numbers</vt:lpstr>
      <vt:lpstr>Talk partners</vt:lpstr>
      <vt:lpstr>Written addition</vt:lpstr>
      <vt:lpstr>I do</vt:lpstr>
      <vt:lpstr>We do/Rally coach</vt:lpstr>
      <vt:lpstr>You do</vt:lpstr>
      <vt:lpstr>Does it make a difference which way around the numbers are in subtraction?</vt:lpstr>
      <vt:lpstr>We do/Rally coach</vt:lpstr>
      <vt:lpstr>You do</vt:lpstr>
      <vt:lpstr>Mini-plenary</vt:lpstr>
      <vt:lpstr>What is similar and different about this question?</vt:lpstr>
      <vt:lpstr>LI: to use written methods to add and subtract decimal numbers.</vt:lpstr>
      <vt:lpstr>PowerPoint Presentation</vt:lpstr>
      <vt:lpstr>I do</vt:lpstr>
      <vt:lpstr>We/you do</vt:lpstr>
      <vt:lpstr>Mini-plenary</vt:lpstr>
      <vt:lpstr>LI: to add and subtract whole numbers with up to 3 decimal places solving multi-step problems </vt:lpstr>
      <vt:lpstr>Number sequences</vt:lpstr>
      <vt:lpstr>PowerPoint Presentation</vt:lpstr>
      <vt:lpstr>Problem solving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Fractions: Showing equal parts</dc:title>
  <dc:creator>Jessica Brett</dc:creator>
  <cp:lastModifiedBy>Jacqueline Pizzy</cp:lastModifiedBy>
  <cp:revision>337</cp:revision>
  <dcterms:created xsi:type="dcterms:W3CDTF">2017-02-18T21:34:50Z</dcterms:created>
  <dcterms:modified xsi:type="dcterms:W3CDTF">2020-09-21T11:33:39Z</dcterms:modified>
</cp:coreProperties>
</file>