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63" r:id="rId4"/>
    <p:sldId id="264" r:id="rId5"/>
    <p:sldId id="265" r:id="rId6"/>
    <p:sldId id="266" r:id="rId7"/>
    <p:sldId id="267" r:id="rId8"/>
    <p:sldId id="268" r:id="rId9"/>
    <p:sldId id="26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9/21/2020</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9/21/2020</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400" b="1" dirty="0">
                <a:effectLst>
                  <a:outerShdw blurRad="38100" dist="38100" dir="2700000" algn="tl">
                    <a:srgbClr val="000000">
                      <a:alpha val="43137"/>
                    </a:srgbClr>
                  </a:outerShdw>
                </a:effectLst>
              </a:rPr>
              <a:t>LI: to identify and analyse the language features of poetry</a:t>
            </a:r>
          </a:p>
        </p:txBody>
      </p:sp>
      <p:sp>
        <p:nvSpPr>
          <p:cNvPr id="3" name="Subtitle 2"/>
          <p:cNvSpPr>
            <a:spLocks noGrp="1"/>
          </p:cNvSpPr>
          <p:nvPr>
            <p:ph type="subTitle" idx="1"/>
          </p:nvPr>
        </p:nvSpPr>
        <p:spPr>
          <a:xfrm>
            <a:off x="1149532" y="3956279"/>
            <a:ext cx="9858102" cy="1086237"/>
          </a:xfrm>
        </p:spPr>
        <p:txBody>
          <a:bodyPr>
            <a:normAutofit/>
          </a:bodyPr>
          <a:lstStyle/>
          <a:p>
            <a:r>
              <a:rPr lang="en-GB" dirty="0"/>
              <a:t>A </a:t>
            </a:r>
            <a:r>
              <a:rPr lang="en-GB" u="sng" dirty="0"/>
              <a:t>brief look </a:t>
            </a:r>
            <a:r>
              <a:rPr lang="en-GB" dirty="0"/>
              <a:t>at structure</a:t>
            </a:r>
          </a:p>
          <a:p>
            <a:r>
              <a:rPr lang="en-GB" dirty="0"/>
              <a:t>A </a:t>
            </a:r>
            <a:r>
              <a:rPr lang="en-GB" u="sng" dirty="0"/>
              <a:t>longer focus </a:t>
            </a:r>
            <a:r>
              <a:rPr lang="en-GB" dirty="0"/>
              <a:t>on language features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31121" y="3429726"/>
            <a:ext cx="1533861" cy="19560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65638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The structure of a poem</a:t>
            </a:r>
          </a:p>
        </p:txBody>
      </p:sp>
      <p:sp>
        <p:nvSpPr>
          <p:cNvPr id="3" name="Content Placeholder 2"/>
          <p:cNvSpPr>
            <a:spLocks noGrp="1"/>
          </p:cNvSpPr>
          <p:nvPr>
            <p:ph idx="1"/>
          </p:nvPr>
        </p:nvSpPr>
        <p:spPr/>
        <p:txBody>
          <a:bodyPr/>
          <a:lstStyle/>
          <a:p>
            <a:pPr marL="0" indent="0" algn="ctr">
              <a:buNone/>
            </a:pPr>
            <a:r>
              <a:rPr lang="en-GB" dirty="0"/>
              <a:t>There are many different ways to </a:t>
            </a:r>
            <a:r>
              <a:rPr lang="en-GB" b="1" dirty="0"/>
              <a:t>structure poetry</a:t>
            </a:r>
            <a:r>
              <a:rPr lang="en-GB" dirty="0"/>
              <a:t>, but there are some common </a:t>
            </a:r>
            <a:r>
              <a:rPr lang="en-GB" b="1" dirty="0"/>
              <a:t>elements</a:t>
            </a:r>
            <a:r>
              <a:rPr lang="en-GB" dirty="0"/>
              <a:t> that are </a:t>
            </a:r>
            <a:r>
              <a:rPr lang="en-GB" u="sng" dirty="0"/>
              <a:t>usually </a:t>
            </a:r>
            <a:r>
              <a:rPr lang="en-GB" dirty="0"/>
              <a:t>placed into </a:t>
            </a:r>
            <a:r>
              <a:rPr lang="en-GB" b="1" dirty="0"/>
              <a:t>poems</a:t>
            </a:r>
            <a:r>
              <a:rPr lang="en-GB" dirty="0"/>
              <a:t>. </a:t>
            </a:r>
          </a:p>
          <a:p>
            <a:pPr marL="0" indent="0">
              <a:buNone/>
            </a:pPr>
            <a:r>
              <a:rPr lang="en-GB" dirty="0"/>
              <a:t>These can be: </a:t>
            </a:r>
          </a:p>
          <a:p>
            <a:r>
              <a:rPr lang="en-GB" dirty="0">
                <a:solidFill>
                  <a:srgbClr val="0070C0"/>
                </a:solidFill>
              </a:rPr>
              <a:t>Meter, which is the rhythm pattern; </a:t>
            </a:r>
          </a:p>
          <a:p>
            <a:r>
              <a:rPr lang="en-GB" dirty="0">
                <a:solidFill>
                  <a:srgbClr val="0070C0"/>
                </a:solidFill>
              </a:rPr>
              <a:t>Feet, which are patterns in lines of </a:t>
            </a:r>
            <a:r>
              <a:rPr lang="en-GB" b="1" dirty="0">
                <a:solidFill>
                  <a:srgbClr val="0070C0"/>
                </a:solidFill>
              </a:rPr>
              <a:t>poetry</a:t>
            </a:r>
            <a:r>
              <a:rPr lang="en-GB" dirty="0">
                <a:solidFill>
                  <a:srgbClr val="0070C0"/>
                </a:solidFill>
              </a:rPr>
              <a:t>; </a:t>
            </a:r>
          </a:p>
          <a:p>
            <a:r>
              <a:rPr lang="en-GB" dirty="0">
                <a:solidFill>
                  <a:srgbClr val="0070C0"/>
                </a:solidFill>
              </a:rPr>
              <a:t>Stanzas, which represent a group of lines with correlating themes.</a:t>
            </a:r>
          </a:p>
          <a:p>
            <a:endParaRPr lang="en-GB" dirty="0">
              <a:solidFill>
                <a:srgbClr val="0070C0"/>
              </a:solidFill>
            </a:endParaRPr>
          </a:p>
          <a:p>
            <a:pPr marL="0" indent="0" algn="ctr">
              <a:buNone/>
            </a:pPr>
            <a:r>
              <a:rPr lang="en-GB" b="1" dirty="0">
                <a:solidFill>
                  <a:srgbClr val="FF0000"/>
                </a:solidFill>
                <a:effectLst>
                  <a:outerShdw blurRad="38100" dist="38100" dir="2700000" algn="tl">
                    <a:srgbClr val="000000">
                      <a:alpha val="43137"/>
                    </a:srgbClr>
                  </a:outerShdw>
                </a:effectLst>
              </a:rPr>
              <a:t>However, our main focus is </a:t>
            </a:r>
            <a:r>
              <a:rPr lang="en-GB" b="1" u="sng" dirty="0">
                <a:solidFill>
                  <a:srgbClr val="FF0000"/>
                </a:solidFill>
                <a:effectLst>
                  <a:outerShdw blurRad="38100" dist="38100" dir="2700000" algn="tl">
                    <a:srgbClr val="000000">
                      <a:alpha val="43137"/>
                    </a:srgbClr>
                  </a:outerShdw>
                </a:effectLst>
              </a:rPr>
              <a:t>free verse </a:t>
            </a:r>
            <a:r>
              <a:rPr lang="en-GB" b="1" dirty="0">
                <a:solidFill>
                  <a:srgbClr val="FF0000"/>
                </a:solidFill>
                <a:effectLst>
                  <a:outerShdw blurRad="38100" dist="38100" dir="2700000" algn="tl">
                    <a:srgbClr val="000000">
                      <a:alpha val="43137"/>
                    </a:srgbClr>
                  </a:outerShdw>
                </a:effectLst>
              </a:rPr>
              <a:t>and structure is rarely important....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2496" y="5251558"/>
            <a:ext cx="1044464" cy="1331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84136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Free Verse</a:t>
            </a:r>
          </a:p>
        </p:txBody>
      </p:sp>
      <p:sp>
        <p:nvSpPr>
          <p:cNvPr id="3" name="Content Placeholder 2"/>
          <p:cNvSpPr>
            <a:spLocks noGrp="1"/>
          </p:cNvSpPr>
          <p:nvPr>
            <p:ph idx="1"/>
          </p:nvPr>
        </p:nvSpPr>
        <p:spPr/>
        <p:txBody>
          <a:bodyPr>
            <a:normAutofit fontScale="92500"/>
          </a:bodyPr>
          <a:lstStyle/>
          <a:p>
            <a:pPr marL="0" indent="0">
              <a:buNone/>
            </a:pPr>
            <a:r>
              <a:rPr lang="en-GB" sz="2800" b="1" dirty="0"/>
              <a:t>Free verse</a:t>
            </a:r>
            <a:r>
              <a:rPr lang="en-GB" sz="2800" dirty="0"/>
              <a:t> is an open form, which means it has no predetermined </a:t>
            </a:r>
            <a:r>
              <a:rPr lang="en-GB" sz="2800" b="1" dirty="0"/>
              <a:t>structure</a:t>
            </a:r>
            <a:r>
              <a:rPr lang="en-GB" sz="2800" dirty="0"/>
              <a:t> and no prescribed length.</a:t>
            </a:r>
          </a:p>
          <a:p>
            <a:pPr marL="0" indent="0">
              <a:buNone/>
            </a:pPr>
            <a:r>
              <a:rPr lang="en-GB" sz="2800" dirty="0"/>
              <a:t> </a:t>
            </a:r>
          </a:p>
          <a:p>
            <a:pPr marL="0" indent="0">
              <a:buNone/>
            </a:pPr>
            <a:r>
              <a:rPr lang="en-GB" sz="2800" dirty="0"/>
              <a:t>Since there's no rhyme scheme and no set metrical pattern, there are no specific rules for line breaks or stanza divisions.</a:t>
            </a:r>
          </a:p>
          <a:p>
            <a:pPr marL="0" indent="0">
              <a:buNone/>
            </a:pPr>
            <a:endParaRPr lang="en-GB" sz="2800" dirty="0"/>
          </a:p>
          <a:p>
            <a:pPr marL="0" indent="0" algn="ctr">
              <a:buNone/>
            </a:pPr>
            <a:r>
              <a:rPr lang="en-GB" sz="2800" b="1" dirty="0">
                <a:solidFill>
                  <a:srgbClr val="FF0000"/>
                </a:solidFill>
                <a:effectLst>
                  <a:outerShdw blurRad="38100" dist="38100" dir="2700000" algn="tl">
                    <a:srgbClr val="000000">
                      <a:alpha val="43137"/>
                    </a:srgbClr>
                  </a:outerShdw>
                </a:effectLst>
              </a:rPr>
              <a:t>Poems tends to follow the rhythm of natural speech.</a:t>
            </a:r>
          </a:p>
          <a:p>
            <a:pPr marL="0" indent="0" algn="ctr">
              <a:buNone/>
            </a:pPr>
            <a:endParaRPr lang="en-GB" b="1" dirty="0">
              <a:solidFill>
                <a:srgbClr val="FF0000"/>
              </a:solidFill>
              <a:effectLst>
                <a:outerShdw blurRad="38100" dist="38100" dir="2700000" algn="tl">
                  <a:srgbClr val="000000">
                    <a:alpha val="43137"/>
                  </a:srgbClr>
                </a:outerShdw>
              </a:effectLst>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83595" y="4888852"/>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60901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Language features of free verse poetry</a:t>
            </a:r>
          </a:p>
        </p:txBody>
      </p:sp>
      <p:sp>
        <p:nvSpPr>
          <p:cNvPr id="3" name="Content Placeholder 2"/>
          <p:cNvSpPr>
            <a:spLocks noGrp="1"/>
          </p:cNvSpPr>
          <p:nvPr>
            <p:ph idx="1"/>
          </p:nvPr>
        </p:nvSpPr>
        <p:spPr>
          <a:xfrm>
            <a:off x="1371600" y="1996225"/>
            <a:ext cx="9601200" cy="3871175"/>
          </a:xfrm>
        </p:spPr>
        <p:txBody>
          <a:bodyPr>
            <a:normAutofit fontScale="85000" lnSpcReduction="10000"/>
          </a:bodyPr>
          <a:lstStyle/>
          <a:p>
            <a:pPr marL="0" indent="0">
              <a:buNone/>
            </a:pPr>
            <a:r>
              <a:rPr lang="en-GB" b="1" dirty="0">
                <a:effectLst>
                  <a:outerShdw blurRad="38100" dist="38100" dir="2700000" algn="tl">
                    <a:srgbClr val="000000">
                      <a:alpha val="43137"/>
                    </a:srgbClr>
                  </a:outerShdw>
                </a:effectLst>
              </a:rPr>
              <a:t>Language features are a different matter to the lack of </a:t>
            </a:r>
            <a:r>
              <a:rPr lang="en-GB" b="1" u="sng" dirty="0">
                <a:effectLst>
                  <a:outerShdw blurRad="38100" dist="38100" dir="2700000" algn="tl">
                    <a:srgbClr val="000000">
                      <a:alpha val="43137"/>
                    </a:srgbClr>
                  </a:outerShdw>
                </a:effectLst>
              </a:rPr>
              <a:t>prescribed structure</a:t>
            </a:r>
            <a:r>
              <a:rPr lang="en-GB" b="1" dirty="0">
                <a:effectLst>
                  <a:outerShdw blurRad="38100" dist="38100" dir="2700000" algn="tl">
                    <a:srgbClr val="000000">
                      <a:alpha val="43137"/>
                    </a:srgbClr>
                  </a:outerShdw>
                </a:effectLst>
              </a:rPr>
              <a:t>, mainly because poets who write free verse will use </a:t>
            </a:r>
            <a:r>
              <a:rPr lang="en-GB" b="1" dirty="0">
                <a:solidFill>
                  <a:srgbClr val="FF0000"/>
                </a:solidFill>
                <a:effectLst>
                  <a:outerShdw blurRad="38100" dist="38100" dir="2700000" algn="tl">
                    <a:srgbClr val="000000">
                      <a:alpha val="43137"/>
                    </a:srgbClr>
                  </a:outerShdw>
                </a:effectLst>
              </a:rPr>
              <a:t>all the language tools they can lay their hands on.</a:t>
            </a:r>
          </a:p>
          <a:p>
            <a:pPr marL="0" indent="0">
              <a:buNone/>
            </a:pPr>
            <a:r>
              <a:rPr lang="en-GB" b="1" u="sng" dirty="0">
                <a:solidFill>
                  <a:srgbClr val="0070C0"/>
                </a:solidFill>
                <a:effectLst>
                  <a:outerShdw blurRad="38100" dist="38100" dir="2700000" algn="tl">
                    <a:srgbClr val="000000">
                      <a:alpha val="43137"/>
                    </a:srgbClr>
                  </a:outerShdw>
                </a:effectLst>
              </a:rPr>
              <a:t>The main ones are</a:t>
            </a:r>
            <a:r>
              <a:rPr lang="en-GB" b="1" dirty="0">
                <a:solidFill>
                  <a:srgbClr val="0070C0"/>
                </a:solidFill>
                <a:effectLst>
                  <a:outerShdw blurRad="38100" dist="38100" dir="2700000" algn="tl">
                    <a:srgbClr val="000000">
                      <a:alpha val="43137"/>
                    </a:srgbClr>
                  </a:outerShdw>
                </a:effectLst>
              </a:rPr>
              <a:t>:</a:t>
            </a:r>
          </a:p>
          <a:p>
            <a:pPr lvl="0" fontAlgn="base"/>
            <a:r>
              <a:rPr lang="en-GB" b="1" dirty="0">
                <a:solidFill>
                  <a:srgbClr val="0070C0"/>
                </a:solidFill>
              </a:rPr>
              <a:t>Repetition </a:t>
            </a:r>
            <a:r>
              <a:rPr lang="en-GB" dirty="0">
                <a:solidFill>
                  <a:srgbClr val="0070C0"/>
                </a:solidFill>
              </a:rPr>
              <a:t>(often with variation)</a:t>
            </a:r>
          </a:p>
          <a:p>
            <a:pPr lvl="0" fontAlgn="base"/>
            <a:r>
              <a:rPr lang="en-GB" b="1" dirty="0">
                <a:solidFill>
                  <a:srgbClr val="0070C0"/>
                </a:solidFill>
              </a:rPr>
              <a:t>Patterns of stressed and unstressed syllables </a:t>
            </a:r>
            <a:r>
              <a:rPr lang="en-GB" dirty="0">
                <a:solidFill>
                  <a:srgbClr val="0070C0"/>
                </a:solidFill>
              </a:rPr>
              <a:t>(referred to as blank verse)</a:t>
            </a:r>
          </a:p>
          <a:p>
            <a:pPr lvl="0" fontAlgn="base"/>
            <a:r>
              <a:rPr lang="en-GB" b="1" dirty="0">
                <a:solidFill>
                  <a:srgbClr val="0070C0"/>
                </a:solidFill>
              </a:rPr>
              <a:t>Alliteration (the same letter or sound at the beginning of adjacent or closely connected words)</a:t>
            </a:r>
          </a:p>
          <a:p>
            <a:pPr lvl="0" fontAlgn="base"/>
            <a:r>
              <a:rPr lang="en-GB" b="1" dirty="0">
                <a:solidFill>
                  <a:srgbClr val="0070C0"/>
                </a:solidFill>
              </a:rPr>
              <a:t>Occasional internal rhyme </a:t>
            </a:r>
            <a:r>
              <a:rPr lang="en-GB" dirty="0">
                <a:solidFill>
                  <a:srgbClr val="0070C0"/>
                </a:solidFill>
              </a:rPr>
              <a:t>(rhyme occurring inside a line)</a:t>
            </a:r>
          </a:p>
          <a:p>
            <a:pPr lvl="0" fontAlgn="base"/>
            <a:r>
              <a:rPr lang="en-GB" b="1" dirty="0">
                <a:solidFill>
                  <a:srgbClr val="0070C0"/>
                </a:solidFill>
              </a:rPr>
              <a:t>Occasional rhyme at the ends of lines </a:t>
            </a:r>
            <a:r>
              <a:rPr lang="en-GB" dirty="0">
                <a:solidFill>
                  <a:srgbClr val="0070C0"/>
                </a:solidFill>
              </a:rPr>
              <a:t>(words rhyming with previous line ends)  </a:t>
            </a:r>
          </a:p>
          <a:p>
            <a:pPr lvl="0" fontAlgn="base"/>
            <a:r>
              <a:rPr lang="en-GB" b="1" dirty="0">
                <a:solidFill>
                  <a:srgbClr val="0070C0"/>
                </a:solidFill>
              </a:rPr>
              <a:t>Patterns of assonance </a:t>
            </a:r>
            <a:r>
              <a:rPr lang="en-GB" dirty="0">
                <a:solidFill>
                  <a:srgbClr val="0070C0"/>
                </a:solidFill>
              </a:rPr>
              <a:t>(syllables in which the vowel sounds are the same)</a:t>
            </a:r>
          </a:p>
          <a:p>
            <a:pPr lvl="0" fontAlgn="base"/>
            <a:r>
              <a:rPr lang="en-GB" b="1" dirty="0">
                <a:solidFill>
                  <a:srgbClr val="0070C0"/>
                </a:solidFill>
              </a:rPr>
              <a:t>Imagery and figurative language by the tonne!</a:t>
            </a:r>
          </a:p>
          <a:p>
            <a:pPr marL="0" indent="0">
              <a:buNone/>
            </a:pP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88136" y="4953246"/>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0279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963" y="672921"/>
            <a:ext cx="9601200" cy="1485900"/>
          </a:xfrm>
        </p:spPr>
        <p:txBody>
          <a:bodyPr/>
          <a:lstStyle/>
          <a:p>
            <a:r>
              <a:rPr lang="en-GB" b="1" dirty="0">
                <a:effectLst>
                  <a:outerShdw blurRad="38100" dist="38100" dir="2700000" algn="tl">
                    <a:srgbClr val="000000">
                      <a:alpha val="43137"/>
                    </a:srgbClr>
                  </a:outerShdw>
                </a:effectLst>
              </a:rPr>
              <a:t>Writing Free Verse</a:t>
            </a:r>
          </a:p>
        </p:txBody>
      </p:sp>
      <p:sp>
        <p:nvSpPr>
          <p:cNvPr id="3" name="Content Placeholder 2"/>
          <p:cNvSpPr>
            <a:spLocks noGrp="1"/>
          </p:cNvSpPr>
          <p:nvPr>
            <p:ph idx="1"/>
          </p:nvPr>
        </p:nvSpPr>
        <p:spPr/>
        <p:txBody>
          <a:bodyPr/>
          <a:lstStyle/>
          <a:p>
            <a:pPr marL="0" indent="0">
              <a:buNone/>
            </a:pPr>
            <a:r>
              <a:rPr lang="en-GB" dirty="0"/>
              <a:t>Free verse is one of the simplest, and yet most difficult, type of poetry to write.</a:t>
            </a:r>
          </a:p>
          <a:p>
            <a:pPr marL="0" indent="0">
              <a:buNone/>
            </a:pPr>
            <a:r>
              <a:rPr lang="en-GB" dirty="0">
                <a:solidFill>
                  <a:srgbClr val="0070C0"/>
                </a:solidFill>
              </a:rPr>
              <a:t>While it doesn’t constrict the poet with rules about form, it requires him or her to work hard at creating a piece that is beautiful and meaningful without any specific guidelines about rhyme and meter. </a:t>
            </a:r>
          </a:p>
          <a:p>
            <a:pPr marL="0" indent="0">
              <a:buNone/>
            </a:pPr>
            <a:r>
              <a:rPr lang="en-GB" dirty="0"/>
              <a:t>We will not dwell on every language feature mentioned in the previous slide, but we will have a look at a few that might help you when writing your own poems.</a:t>
            </a:r>
          </a:p>
          <a:p>
            <a:pPr marL="0" indent="0" algn="ctr">
              <a:buNone/>
            </a:pPr>
            <a:r>
              <a:rPr lang="en-GB" sz="3200" b="1" dirty="0">
                <a:solidFill>
                  <a:srgbClr val="FF0000"/>
                </a:solidFill>
                <a:effectLst>
                  <a:outerShdw blurRad="38100" dist="38100" dir="2700000" algn="tl">
                    <a:srgbClr val="000000">
                      <a:alpha val="43137"/>
                    </a:srgbClr>
                  </a:outerShdw>
                </a:effectLst>
              </a:rPr>
              <a:t>These are tips, not rules!</a:t>
            </a:r>
          </a:p>
          <a:p>
            <a:pPr marL="0" indent="0">
              <a:buNone/>
            </a:pP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4800" y="4669912"/>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0162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Alliteration</a:t>
            </a:r>
          </a:p>
        </p:txBody>
      </p:sp>
      <p:sp>
        <p:nvSpPr>
          <p:cNvPr id="3" name="Content Placeholder 2"/>
          <p:cNvSpPr>
            <a:spLocks noGrp="1"/>
          </p:cNvSpPr>
          <p:nvPr>
            <p:ph idx="1"/>
          </p:nvPr>
        </p:nvSpPr>
        <p:spPr/>
        <p:txBody>
          <a:bodyPr>
            <a:normAutofit lnSpcReduction="10000"/>
          </a:bodyPr>
          <a:lstStyle/>
          <a:p>
            <a:pPr marL="0" indent="0">
              <a:buNone/>
            </a:pPr>
            <a:r>
              <a:rPr lang="en-GB" dirty="0"/>
              <a:t>You can use alliteration in free verse to create a particular mood, feeling, or sound to the poem, especially when combined with careful word choice. For example, the word “licking” forces your tongue to the front of your mouth when you say it, like a lick! </a:t>
            </a:r>
          </a:p>
          <a:p>
            <a:pPr marL="0" indent="0">
              <a:buNone/>
            </a:pPr>
            <a:r>
              <a:rPr lang="en-GB" dirty="0"/>
              <a:t>Here is an example of how this might work:</a:t>
            </a:r>
          </a:p>
          <a:p>
            <a:pPr marL="0" indent="0" algn="ctr">
              <a:buNone/>
            </a:pPr>
            <a:r>
              <a:rPr lang="en-GB" b="1" dirty="0">
                <a:solidFill>
                  <a:srgbClr val="0070C0"/>
                </a:solidFill>
              </a:rPr>
              <a:t>Summer Lollipop</a:t>
            </a:r>
            <a:endParaRPr lang="en-GB" dirty="0">
              <a:solidFill>
                <a:srgbClr val="0070C0"/>
              </a:solidFill>
            </a:endParaRPr>
          </a:p>
          <a:p>
            <a:pPr marL="0" indent="0" algn="ctr">
              <a:buNone/>
            </a:pPr>
            <a:r>
              <a:rPr lang="en-GB" dirty="0">
                <a:solidFill>
                  <a:srgbClr val="0070C0"/>
                </a:solidFill>
              </a:rPr>
              <a:t>Licking a lolly slowly,</a:t>
            </a:r>
            <a:br>
              <a:rPr lang="en-GB" dirty="0">
                <a:solidFill>
                  <a:srgbClr val="0070C0"/>
                </a:solidFill>
              </a:rPr>
            </a:br>
            <a:r>
              <a:rPr lang="en-GB" dirty="0">
                <a:solidFill>
                  <a:srgbClr val="0070C0"/>
                </a:solidFill>
              </a:rPr>
              <a:t>sunlight lapping at the lazy lake.</a:t>
            </a:r>
          </a:p>
          <a:p>
            <a:pPr marL="0" indent="0" algn="ctr">
              <a:buNone/>
            </a:pPr>
            <a:r>
              <a:rPr lang="en-GB" dirty="0">
                <a:solidFill>
                  <a:srgbClr val="0070C0"/>
                </a:solidFill>
              </a:rPr>
              <a:t>Lovely evening,</a:t>
            </a:r>
            <a:br>
              <a:rPr lang="en-GB" dirty="0">
                <a:solidFill>
                  <a:srgbClr val="0070C0"/>
                </a:solidFill>
              </a:rPr>
            </a:br>
            <a:r>
              <a:rPr lang="en-GB" dirty="0">
                <a:solidFill>
                  <a:srgbClr val="0070C0"/>
                </a:solidFill>
              </a:rPr>
              <a:t>lovely lolly,</a:t>
            </a:r>
            <a:br>
              <a:rPr lang="en-GB" dirty="0">
                <a:solidFill>
                  <a:srgbClr val="0070C0"/>
                </a:solidFill>
              </a:rPr>
            </a:br>
            <a:r>
              <a:rPr lang="en-GB" dirty="0">
                <a:solidFill>
                  <a:srgbClr val="0070C0"/>
                </a:solidFill>
              </a:rPr>
              <a:t>lazy life.</a:t>
            </a:r>
          </a:p>
          <a:p>
            <a:pPr marL="0" indent="0">
              <a:buNone/>
            </a:pP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6322" y="4914610"/>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22662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effectLst>
                  <a:outerShdw blurRad="38100" dist="38100" dir="2700000" algn="tl">
                    <a:srgbClr val="000000">
                      <a:alpha val="43137"/>
                    </a:srgbClr>
                  </a:outerShdw>
                </a:effectLst>
              </a:rPr>
              <a:t>Figurative Language</a:t>
            </a:r>
          </a:p>
        </p:txBody>
      </p:sp>
      <p:sp>
        <p:nvSpPr>
          <p:cNvPr id="3" name="Content Placeholder 2"/>
          <p:cNvSpPr>
            <a:spLocks noGrp="1"/>
          </p:cNvSpPr>
          <p:nvPr>
            <p:ph idx="1"/>
          </p:nvPr>
        </p:nvSpPr>
        <p:spPr/>
        <p:txBody>
          <a:bodyPr/>
          <a:lstStyle/>
          <a:p>
            <a:pPr marL="0" indent="0" algn="ctr">
              <a:buNone/>
            </a:pPr>
            <a:r>
              <a:rPr lang="en-GB" dirty="0"/>
              <a:t>Hopefully you won’t need to be reminded too much of the types of figurative language you have covered and what the terms mean. However, here is a list: </a:t>
            </a:r>
          </a:p>
          <a:p>
            <a:pPr marL="0" indent="0" algn="ctr">
              <a:buNone/>
            </a:pPr>
            <a:r>
              <a:rPr lang="en-GB" b="1" dirty="0">
                <a:solidFill>
                  <a:srgbClr val="0070C0"/>
                </a:solidFill>
              </a:rPr>
              <a:t>Metaphor/Simile/idiom/Onomatopoeia/Personification and Hyperbole.</a:t>
            </a:r>
          </a:p>
          <a:p>
            <a:pPr marL="0" indent="0" algn="ctr">
              <a:buNone/>
            </a:pPr>
            <a:r>
              <a:rPr lang="en-GB" b="1" dirty="0">
                <a:solidFill>
                  <a:srgbClr val="0070C0"/>
                </a:solidFill>
              </a:rPr>
              <a:t>We use figurative language to create an image or a sound experience that will bring a piece of writing to life.</a:t>
            </a:r>
          </a:p>
          <a:p>
            <a:pPr marL="0" indent="0" algn="ctr">
              <a:buNone/>
            </a:pPr>
            <a:r>
              <a:rPr lang="en-GB" b="1" dirty="0">
                <a:solidFill>
                  <a:srgbClr val="0070C0"/>
                </a:solidFill>
              </a:rPr>
              <a:t>Let’s look at personification, because this one could be useful….</a:t>
            </a:r>
          </a:p>
          <a:p>
            <a:pPr marL="0" indent="0" algn="ctr">
              <a:buNone/>
            </a:pPr>
            <a:endParaRPr lang="en-GB" b="1" dirty="0">
              <a:solidFill>
                <a:srgbClr val="0070C0"/>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9803" y="4914610"/>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067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200" b="1" dirty="0">
                <a:effectLst>
                  <a:outerShdw blurRad="38100" dist="38100" dir="2700000" algn="tl">
                    <a:srgbClr val="000000">
                      <a:alpha val="43137"/>
                    </a:srgbClr>
                  </a:outerShdw>
                </a:effectLst>
              </a:rPr>
              <a:t>Personification</a:t>
            </a:r>
            <a:br>
              <a:rPr lang="en-GB" sz="2200" b="1" dirty="0">
                <a:effectLst>
                  <a:outerShdw blurRad="38100" dist="38100" dir="2700000" algn="tl">
                    <a:srgbClr val="000000">
                      <a:alpha val="43137"/>
                    </a:srgbClr>
                  </a:outerShdw>
                </a:effectLst>
              </a:rPr>
            </a:br>
            <a:r>
              <a:rPr lang="en-GB" sz="2200" dirty="0"/>
              <a:t>Sometimes giving an inanimate object human characteristics can breath new life into it. (See, I just did it!) Have you ever heard someone say that the sun was peeking out from somewhere, or that the clouds were lazy, or the water licked the shore? That’s personification. </a:t>
            </a:r>
            <a:br>
              <a:rPr lang="en-GB" dirty="0"/>
            </a:b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fontScale="85000" lnSpcReduction="10000"/>
          </a:bodyPr>
          <a:lstStyle/>
          <a:p>
            <a:pPr marL="0" indent="0">
              <a:buNone/>
            </a:pPr>
            <a:r>
              <a:rPr lang="en-GB" dirty="0"/>
              <a:t>Let’s try it here:</a:t>
            </a:r>
          </a:p>
          <a:p>
            <a:pPr marL="0" indent="0" algn="ctr">
              <a:buNone/>
            </a:pPr>
            <a:r>
              <a:rPr lang="en-GB" b="1" dirty="0">
                <a:solidFill>
                  <a:srgbClr val="0070C0"/>
                </a:solidFill>
              </a:rPr>
              <a:t>Night crept in,</a:t>
            </a:r>
            <a:br>
              <a:rPr lang="en-GB" b="1" dirty="0">
                <a:solidFill>
                  <a:srgbClr val="0070C0"/>
                </a:solidFill>
              </a:rPr>
            </a:br>
            <a:r>
              <a:rPr lang="en-GB" b="1" dirty="0">
                <a:solidFill>
                  <a:srgbClr val="0070C0"/>
                </a:solidFill>
              </a:rPr>
              <a:t>slow and smooth.</a:t>
            </a:r>
          </a:p>
          <a:p>
            <a:pPr marL="0" indent="0" algn="ctr">
              <a:buNone/>
            </a:pPr>
            <a:r>
              <a:rPr lang="en-GB" b="1" dirty="0">
                <a:solidFill>
                  <a:srgbClr val="0070C0"/>
                </a:solidFill>
              </a:rPr>
              <a:t>It smothered the city</a:t>
            </a:r>
            <a:br>
              <a:rPr lang="en-GB" b="1" dirty="0">
                <a:solidFill>
                  <a:srgbClr val="0070C0"/>
                </a:solidFill>
              </a:rPr>
            </a:br>
            <a:r>
              <a:rPr lang="en-GB" b="1" dirty="0">
                <a:solidFill>
                  <a:srgbClr val="0070C0"/>
                </a:solidFill>
              </a:rPr>
              <a:t>in darkness.</a:t>
            </a:r>
          </a:p>
          <a:p>
            <a:pPr marL="0" indent="0" algn="ctr">
              <a:buNone/>
            </a:pPr>
            <a:r>
              <a:rPr lang="en-GB" b="1" dirty="0">
                <a:solidFill>
                  <a:srgbClr val="0070C0"/>
                </a:solidFill>
              </a:rPr>
              <a:t>Lights in windows</a:t>
            </a:r>
            <a:br>
              <a:rPr lang="en-GB" b="1" dirty="0">
                <a:solidFill>
                  <a:srgbClr val="0070C0"/>
                </a:solidFill>
              </a:rPr>
            </a:br>
            <a:r>
              <a:rPr lang="en-GB" b="1" dirty="0">
                <a:solidFill>
                  <a:srgbClr val="0070C0"/>
                </a:solidFill>
              </a:rPr>
              <a:t>of tall buildings blinked,</a:t>
            </a:r>
            <a:br>
              <a:rPr lang="en-GB" b="1" dirty="0">
                <a:solidFill>
                  <a:srgbClr val="0070C0"/>
                </a:solidFill>
              </a:rPr>
            </a:br>
            <a:r>
              <a:rPr lang="en-GB" b="1" dirty="0">
                <a:solidFill>
                  <a:srgbClr val="0070C0"/>
                </a:solidFill>
              </a:rPr>
              <a:t>One. Two. Again.</a:t>
            </a:r>
          </a:p>
          <a:p>
            <a:pPr marL="0" indent="0" algn="ctr">
              <a:buNone/>
            </a:pPr>
            <a:r>
              <a:rPr lang="en-GB" b="1" dirty="0">
                <a:solidFill>
                  <a:srgbClr val="0070C0"/>
                </a:solidFill>
              </a:rPr>
              <a:t>And opened</a:t>
            </a:r>
            <a:br>
              <a:rPr lang="en-GB" b="1" dirty="0">
                <a:solidFill>
                  <a:srgbClr val="0070C0"/>
                </a:solidFill>
              </a:rPr>
            </a:br>
            <a:r>
              <a:rPr lang="en-GB" b="1" dirty="0">
                <a:solidFill>
                  <a:srgbClr val="0070C0"/>
                </a:solidFill>
              </a:rPr>
              <a:t>their bright eyes.</a:t>
            </a:r>
          </a:p>
          <a:p>
            <a:pPr marL="0" indent="0">
              <a:buNone/>
            </a:pPr>
            <a:r>
              <a:rPr lang="en-GB" dirty="0"/>
              <a:t>The night takes on the persona of a thief creeping through the darkness, and the lights blink their eyes. There are two different personifications working in this poem, bringing it to life.</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4204" y="5262340"/>
            <a:ext cx="1049337" cy="1335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6380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effectLst>
                  <a:outerShdw blurRad="38100" dist="38100" dir="2700000" algn="tl">
                    <a:srgbClr val="000000">
                      <a:alpha val="43137"/>
                    </a:srgbClr>
                  </a:outerShdw>
                </a:effectLst>
              </a:rPr>
              <a:t>In the next lesson….</a:t>
            </a:r>
          </a:p>
        </p:txBody>
      </p:sp>
      <p:sp>
        <p:nvSpPr>
          <p:cNvPr id="3" name="Content Placeholder 2"/>
          <p:cNvSpPr>
            <a:spLocks noGrp="1"/>
          </p:cNvSpPr>
          <p:nvPr>
            <p:ph idx="1"/>
          </p:nvPr>
        </p:nvSpPr>
        <p:spPr/>
        <p:txBody>
          <a:bodyPr/>
          <a:lstStyle/>
          <a:p>
            <a:pPr marL="0" indent="0" algn="ctr">
              <a:buNone/>
            </a:pPr>
            <a:r>
              <a:rPr lang="en-GB" sz="3600" b="1" dirty="0">
                <a:solidFill>
                  <a:srgbClr val="FF0000"/>
                </a:solidFill>
                <a:effectLst>
                  <a:outerShdw blurRad="38100" dist="38100" dir="2700000" algn="tl">
                    <a:srgbClr val="000000">
                      <a:alpha val="43137"/>
                    </a:srgbClr>
                  </a:outerShdw>
                </a:effectLst>
              </a:rPr>
              <a:t>You will be generating language for your own poems!</a:t>
            </a:r>
          </a:p>
          <a:p>
            <a:pPr marL="0" indent="0" algn="ctr">
              <a:buNone/>
            </a:pP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7474" y="3618964"/>
            <a:ext cx="2721369" cy="26852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23581865"/>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308</TotalTime>
  <Words>712</Words>
  <Application>Microsoft Office PowerPoint</Application>
  <PresentationFormat>Widescreen</PresentationFormat>
  <Paragraphs>52</Paragraphs>
  <Slides>9</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9</vt:i4>
      </vt:variant>
    </vt:vector>
  </HeadingPairs>
  <TitlesOfParts>
    <vt:vector size="11" baseType="lpstr">
      <vt:lpstr>Franklin Gothic Book</vt:lpstr>
      <vt:lpstr>Crop</vt:lpstr>
      <vt:lpstr>LI: to identify and analyse the language features of poetry</vt:lpstr>
      <vt:lpstr>The structure of a poem</vt:lpstr>
      <vt:lpstr>Free Verse</vt:lpstr>
      <vt:lpstr>Language features of free verse poetry</vt:lpstr>
      <vt:lpstr>Writing Free Verse</vt:lpstr>
      <vt:lpstr>Alliteration</vt:lpstr>
      <vt:lpstr>Figurative Language</vt:lpstr>
      <vt:lpstr>Personification Sometimes giving an inanimate object human characteristics can breath new life into it. (See, I just did it!) Have you ever heard someone say that the sun was peeking out from somewhere, or that the clouds were lazy, or the water licked the shore? That’s personification.  </vt:lpstr>
      <vt:lpstr>In the next lesson….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explore the theme of a new text</dc:title>
  <dc:creator>Peter Kerwood</dc:creator>
  <cp:lastModifiedBy>Jacqueline Pizzy</cp:lastModifiedBy>
  <cp:revision>21</cp:revision>
  <dcterms:created xsi:type="dcterms:W3CDTF">2020-09-08T12:55:13Z</dcterms:created>
  <dcterms:modified xsi:type="dcterms:W3CDTF">2020-09-21T11:17:02Z</dcterms:modified>
</cp:coreProperties>
</file>