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60" r:id="rId2"/>
  </p:sldMasterIdLst>
  <p:notesMasterIdLst>
    <p:notesMasterId r:id="rId15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8" roundtripDataSignature="AMtx7mho/illfOEP1kgavW80RZx/z7Y0J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96"/>
  </p:normalViewPr>
  <p:slideViewPr>
    <p:cSldViewPr snapToGrid="0" snapToObjects="1">
      <p:cViewPr varScale="1">
        <p:scale>
          <a:sx n="108" d="100"/>
          <a:sy n="108" d="100"/>
        </p:scale>
        <p:origin x="67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customschemas.google.com/relationships/presentationmetadata" Target="metadata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" name="Google Shape;17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" name="Google Shape;18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14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14"/>
          <p:cNvSpPr txBox="1"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>
            <a:endParaRPr/>
          </a:p>
        </p:txBody>
      </p:sp>
      <p:sp>
        <p:nvSpPr>
          <p:cNvPr id="15" name="Google Shape;15;p14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4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4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 type="blank">
  <p:cSld name="BLANK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15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5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5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16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6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6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6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7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7"/>
          <p:cNvSpPr txBox="1"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150" tIns="45700" rIns="137150" bIns="45700" anchor="ctr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 sz="2300" b="0" cap="none">
                <a:solidFill>
                  <a:schemeClr val="accen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0" name="Google Shape;30;p17"/>
          <p:cNvSpPr txBox="1">
            <a:spLocks noGrp="1"/>
          </p:cNvSpPr>
          <p:nvPr>
            <p:ph type="body" idx="2"/>
          </p:nvPr>
        </p:nvSpPr>
        <p:spPr>
          <a:xfrm>
            <a:off x="1024128" y="2967788"/>
            <a:ext cx="4754880" cy="33415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>
            <a:endParaRPr/>
          </a:p>
        </p:txBody>
      </p:sp>
      <p:sp>
        <p:nvSpPr>
          <p:cNvPr id="31" name="Google Shape;31;p17"/>
          <p:cNvSpPr txBox="1">
            <a:spLocks noGrp="1"/>
          </p:cNvSpPr>
          <p:nvPr>
            <p:ph type="body" idx="3"/>
          </p:nvPr>
        </p:nvSpPr>
        <p:spPr>
          <a:xfrm>
            <a:off x="5990888" y="2179636"/>
            <a:ext cx="475488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150" tIns="45700" rIns="137150" bIns="45700" anchor="ctr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 sz="2300" b="0" cap="none">
                <a:solidFill>
                  <a:schemeClr val="accen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2" name="Google Shape;32;p17"/>
          <p:cNvSpPr txBox="1">
            <a:spLocks noGrp="1"/>
          </p:cNvSpPr>
          <p:nvPr>
            <p:ph type="body" idx="4"/>
          </p:nvPr>
        </p:nvSpPr>
        <p:spPr>
          <a:xfrm>
            <a:off x="5990888" y="2967788"/>
            <a:ext cx="4754880" cy="33415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>
            <a:endParaRPr/>
          </a:p>
        </p:txBody>
      </p:sp>
      <p:sp>
        <p:nvSpPr>
          <p:cNvPr id="33" name="Google Shape;33;p17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7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7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0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0"/>
          <p:cNvSpPr txBox="1">
            <a:spLocks noGrp="1"/>
          </p:cNvSpPr>
          <p:nvPr>
            <p:ph type="body" idx="1"/>
          </p:nvPr>
        </p:nvSpPr>
        <p:spPr>
          <a:xfrm>
            <a:off x="1024127" y="2286000"/>
            <a:ext cx="4754880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>
            <a:endParaRPr/>
          </a:p>
        </p:txBody>
      </p:sp>
      <p:sp>
        <p:nvSpPr>
          <p:cNvPr id="39" name="Google Shape;39;p20"/>
          <p:cNvSpPr txBox="1">
            <a:spLocks noGrp="1"/>
          </p:cNvSpPr>
          <p:nvPr>
            <p:ph type="body" idx="2"/>
          </p:nvPr>
        </p:nvSpPr>
        <p:spPr>
          <a:xfrm>
            <a:off x="5989320" y="2286000"/>
            <a:ext cx="4754880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>
            <a:endParaRPr/>
          </a:p>
        </p:txBody>
      </p:sp>
      <p:sp>
        <p:nvSpPr>
          <p:cNvPr id="40" name="Google Shape;40;p20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20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0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1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rgbClr val="1482A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" name="Google Shape;45;p21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 extrusionOk="0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" name="Google Shape;46;p21"/>
          <p:cNvSpPr txBox="1"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1"/>
          <p:cNvSpPr txBox="1"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0C0C0C"/>
                </a:solidFill>
              </a:defRPr>
            </a:lvl1pPr>
            <a:lvl2pPr lvl="1" algn="ctr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48" name="Google Shape;48;p21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21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51" name="Google Shape;51;p21"/>
          <p:cNvCxnSpPr/>
          <p:nvPr/>
        </p:nvCxnSpPr>
        <p:spPr>
          <a:xfrm rot="10800000">
            <a:off x="8386843" y="5264106"/>
            <a:ext cx="0" cy="914400"/>
          </a:xfrm>
          <a:prstGeom prst="straightConnector1">
            <a:avLst/>
          </a:prstGeom>
          <a:noFill/>
          <a:ln w="19050" cap="flat" cmpd="sng">
            <a:solidFill>
              <a:srgbClr val="1482AB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22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rgbClr val="1D9AA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22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 extrusionOk="0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  <a:defRPr sz="5000" b="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0C0C0C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60" name="Google Shape;60;p22"/>
          <p:cNvCxnSpPr/>
          <p:nvPr/>
        </p:nvCxnSpPr>
        <p:spPr>
          <a:xfrm rot="10800000">
            <a:off x="8386843" y="5264106"/>
            <a:ext cx="0" cy="914400"/>
          </a:xfrm>
          <a:prstGeom prst="straightConnector1">
            <a:avLst/>
          </a:prstGeom>
          <a:noFill/>
          <a:ln w="19050" cap="flat" cmpd="sng">
            <a:solidFill>
              <a:srgbClr val="1482AB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3"/>
          <p:cNvSpPr txBox="1"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4000"/>
              <a:buFont typeface="Twentieth Century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3"/>
          <p:cNvSpPr txBox="1">
            <a:spLocks noGrp="1"/>
          </p:cNvSpPr>
          <p:nvPr>
            <p:ph type="body" idx="1"/>
          </p:nvPr>
        </p:nvSpPr>
        <p:spPr>
          <a:xfrm>
            <a:off x="5715000" y="822960"/>
            <a:ext cx="5678424" cy="51846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400"/>
              <a:buChar char=" "/>
              <a:defRPr sz="2400"/>
            </a:lvl1pPr>
            <a:lvl2pPr marL="914400" lvl="1" indent="-355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000"/>
              <a:buChar char="🢝"/>
              <a:defRPr sz="2000"/>
            </a:lvl2pPr>
            <a:lvl3pPr marL="1371600" lvl="2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3pPr>
            <a:lvl4pPr marL="1828800" lvl="3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4pPr>
            <a:lvl5pPr marL="2286000" lvl="4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5pPr>
            <a:lvl6pPr marL="2743200" lvl="5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6pPr>
            <a:lvl7pPr marL="3200400" lvl="6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7pPr>
            <a:lvl8pPr marL="3657600" lvl="7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🢝"/>
              <a:defRPr sz="1600"/>
            </a:lvl8pPr>
            <a:lvl9pPr marL="4114800" lvl="8" indent="-3302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Char char="🢝"/>
              <a:defRPr sz="1600"/>
            </a:lvl9pPr>
          </a:lstStyle>
          <a:p>
            <a:endParaRPr/>
          </a:p>
        </p:txBody>
      </p:sp>
      <p:sp>
        <p:nvSpPr>
          <p:cNvPr id="64" name="Google Shape;64;p23"/>
          <p:cNvSpPr txBox="1">
            <a:spLocks noGrp="1"/>
          </p:cNvSpPr>
          <p:nvPr>
            <p:ph type="body" idx="2"/>
          </p:nvPr>
        </p:nvSpPr>
        <p:spPr>
          <a:xfrm>
            <a:off x="1024128" y="2257506"/>
            <a:ext cx="4389120" cy="37622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23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3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4"/>
          <p:cNvSpPr txBox="1"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4"/>
          <p:cNvSpPr>
            <a:spLocks noGrp="1"/>
          </p:cNvSpPr>
          <p:nvPr>
            <p:ph type="pic" idx="2"/>
          </p:nvPr>
        </p:nvSpPr>
        <p:spPr>
          <a:xfrm>
            <a:off x="0" y="-1"/>
            <a:ext cx="12188952" cy="4572000"/>
          </a:xfrm>
          <a:prstGeom prst="rect">
            <a:avLst/>
          </a:prstGeom>
          <a:solidFill>
            <a:srgbClr val="76CEEF"/>
          </a:solidFill>
          <a:ln>
            <a:noFill/>
          </a:ln>
        </p:spPr>
        <p:txBody>
          <a:bodyPr spcFirstLastPara="1" wrap="square" lIns="457200" tIns="365750" rIns="45700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Twentieth Century"/>
              <a:buNone/>
              <a:defRPr sz="32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Noto Sans Symbols"/>
              <a:buNone/>
              <a:defRPr sz="2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None/>
              <a:defRPr sz="2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body" idx="1"/>
          </p:nvPr>
        </p:nvSpPr>
        <p:spPr>
          <a:xfrm>
            <a:off x="8610600" y="4960138"/>
            <a:ext cx="3200400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0C0C0C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2" name="Google Shape;72;p24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4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4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75" name="Google Shape;75;p24"/>
          <p:cNvCxnSpPr/>
          <p:nvPr/>
        </p:nvCxnSpPr>
        <p:spPr>
          <a:xfrm rot="10800000">
            <a:off x="8386843" y="5264106"/>
            <a:ext cx="0" cy="91440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25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body" idx="1"/>
          </p:nvPr>
        </p:nvSpPr>
        <p:spPr>
          <a:xfrm rot="5400000">
            <a:off x="3872484" y="-562356"/>
            <a:ext cx="4023360" cy="97200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>
            <a:endParaRPr/>
          </a:p>
        </p:txBody>
      </p:sp>
      <p:sp>
        <p:nvSpPr>
          <p:cNvPr id="79" name="Google Shape;79;p25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5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5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_TITLE_AND_VERTICAL_TEXT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26"/>
          <p:cNvSpPr txBox="1">
            <a:spLocks noGrp="1"/>
          </p:cNvSpPr>
          <p:nvPr>
            <p:ph type="title"/>
          </p:nvPr>
        </p:nvSpPr>
        <p:spPr>
          <a:xfrm rot="5400000">
            <a:off x="7334251" y="2152650"/>
            <a:ext cx="5410200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91425" rIns="45700" bIns="91425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6"/>
          <p:cNvSpPr txBox="1">
            <a:spLocks noGrp="1"/>
          </p:cNvSpPr>
          <p:nvPr>
            <p:ph type="body" idx="1"/>
          </p:nvPr>
        </p:nvSpPr>
        <p:spPr>
          <a:xfrm rot="5400000">
            <a:off x="2076451" y="-323850"/>
            <a:ext cx="5410200" cy="758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>
            <a:endParaRPr/>
          </a:p>
        </p:txBody>
      </p:sp>
      <p:sp>
        <p:nvSpPr>
          <p:cNvPr id="85" name="Google Shape;85;p26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26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26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88" name="Google Shape;88;p26"/>
          <p:cNvCxnSpPr/>
          <p:nvPr/>
        </p:nvCxnSpPr>
        <p:spPr>
          <a:xfrm rot="10800000">
            <a:off x="10058400" y="59263"/>
            <a:ext cx="0" cy="91440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9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19"/>
          <p:cNvSpPr txBox="1"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>
            <a:endParaRPr/>
          </a:p>
        </p:txBody>
      </p:sp>
      <p:sp>
        <p:nvSpPr>
          <p:cNvPr id="99" name="Google Shape;99;p19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19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19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/>
            </a:lvl1pPr>
            <a:lvl2pPr marL="0" lvl="1" indent="0" algn="l">
              <a:spcBef>
                <a:spcPts val="0"/>
              </a:spcBef>
              <a:buNone/>
              <a:defRPr/>
            </a:lvl2pPr>
            <a:lvl3pPr marL="0" lvl="2" indent="0" algn="l">
              <a:spcBef>
                <a:spcPts val="0"/>
              </a:spcBef>
              <a:buNone/>
              <a:defRPr/>
            </a:lvl3pPr>
            <a:lvl4pPr marL="0" lvl="3" indent="0" algn="l">
              <a:spcBef>
                <a:spcPts val="0"/>
              </a:spcBef>
              <a:buNone/>
              <a:defRPr/>
            </a:lvl4pPr>
            <a:lvl5pPr marL="0" lvl="4" indent="0" algn="l">
              <a:spcBef>
                <a:spcPts val="0"/>
              </a:spcBef>
              <a:buNone/>
              <a:defRPr/>
            </a:lvl5pPr>
            <a:lvl6pPr marL="0" lvl="5" indent="0" algn="l">
              <a:spcBef>
                <a:spcPts val="0"/>
              </a:spcBef>
              <a:buNone/>
              <a:defRPr/>
            </a:lvl6pPr>
            <a:lvl7pPr marL="0" lvl="6" indent="0" algn="l">
              <a:spcBef>
                <a:spcPts val="0"/>
              </a:spcBef>
              <a:buNone/>
              <a:defRPr/>
            </a:lvl7pPr>
            <a:lvl8pPr marL="0" lvl="7" indent="0" algn="l">
              <a:spcBef>
                <a:spcPts val="0"/>
              </a:spcBef>
              <a:buNone/>
              <a:defRPr/>
            </a:lvl8pPr>
            <a:lvl9pPr marL="0" lvl="8" indent="0" algn="l">
              <a:spcBef>
                <a:spcPts val="0"/>
              </a:spcBef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  <a:defRPr sz="5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3"/>
          <p:cNvSpPr txBox="1"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marR="0" lvl="0" indent="-3683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Twentieth Century"/>
              <a:buChar char=" "/>
              <a:defRPr sz="22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🢝"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8" name="Google Shape;8;p13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9" name="Google Shape;9;p13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10" name="Google Shape;10;p13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0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11" name="Google Shape;11;p13"/>
          <p:cNvCxnSpPr/>
          <p:nvPr/>
        </p:nvCxnSpPr>
        <p:spPr>
          <a:xfrm rot="10800000">
            <a:off x="762000" y="826324"/>
            <a:ext cx="0" cy="91440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8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EFEFE"/>
              </a:buClr>
              <a:buSzPts val="5000"/>
              <a:buFont typeface="Twentieth Century"/>
              <a:buNone/>
              <a:defRPr sz="5000" b="0" i="0" u="none" strike="noStrike" cap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marR="0" lvl="0" indent="-3683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Twentieth Century"/>
              <a:buChar char=" "/>
              <a:defRPr sz="22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🢝"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400"/>
              <a:buFont typeface="Noto Sans Symbols"/>
              <a:buChar char="🢝"/>
              <a:defRPr sz="14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92" name="Google Shape;92;p18"/>
          <p:cNvSpPr txBox="1">
            <a:spLocks noGrp="1"/>
          </p:cNvSpPr>
          <p:nvPr>
            <p:ph type="dt" idx="10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93" name="Google Shape;93;p18"/>
          <p:cNvSpPr txBox="1">
            <a:spLocks noGrp="1"/>
          </p:cNvSpPr>
          <p:nvPr>
            <p:ph type="ftr" idx="11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cap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94" name="Google Shape;94;p18"/>
          <p:cNvSpPr txBox="1">
            <a:spLocks noGrp="1"/>
          </p:cNvSpPr>
          <p:nvPr>
            <p:ph type="sldNum" idx="12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000" b="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spcBef>
                <a:spcPts val="0"/>
              </a:spcBef>
              <a:buNone/>
              <a:defRPr sz="1000" b="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spcBef>
                <a:spcPts val="0"/>
              </a:spcBef>
              <a:buNone/>
              <a:defRPr sz="1000" b="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spcBef>
                <a:spcPts val="0"/>
              </a:spcBef>
              <a:buNone/>
              <a:defRPr sz="1000" b="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spcBef>
                <a:spcPts val="0"/>
              </a:spcBef>
              <a:buNone/>
              <a:defRPr sz="1000" b="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spcBef>
                <a:spcPts val="0"/>
              </a:spcBef>
              <a:buNone/>
              <a:defRPr sz="1000" b="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spcBef>
                <a:spcPts val="0"/>
              </a:spcBef>
              <a:buNone/>
              <a:defRPr sz="1000" b="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spcBef>
                <a:spcPts val="0"/>
              </a:spcBef>
              <a:buNone/>
              <a:defRPr sz="1000" b="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spcBef>
                <a:spcPts val="0"/>
              </a:spcBef>
              <a:buNone/>
              <a:defRPr sz="1000" b="0" u="none">
                <a:solidFill>
                  <a:srgbClr val="FEFEFE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95" name="Google Shape;95;p18"/>
          <p:cNvCxnSpPr/>
          <p:nvPr/>
        </p:nvCxnSpPr>
        <p:spPr>
          <a:xfrm rot="10800000">
            <a:off x="762000" y="826324"/>
            <a:ext cx="0" cy="91440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3200"/>
              <a:buFont typeface="Comic Sans MS"/>
              <a:buNone/>
            </a:pPr>
            <a:r>
              <a:rPr lang="en-GB" sz="3200" b="1" i="1">
                <a:latin typeface="Comic Sans MS"/>
                <a:ea typeface="Comic Sans MS"/>
                <a:cs typeface="Comic Sans MS"/>
                <a:sym typeface="Comic Sans MS"/>
              </a:rPr>
              <a:t>TO COMPARE AND CONTRAST ARTISTS</a:t>
            </a:r>
            <a:endParaRPr/>
          </a:p>
        </p:txBody>
      </p:sp>
      <p:sp>
        <p:nvSpPr>
          <p:cNvPr id="107" name="Google Shape;107;p1"/>
          <p:cNvSpPr txBox="1"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/>
          <a:p>
            <a:pPr marL="91440" lvl="0" indent="-1397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00"/>
              <a:buChar char=" "/>
            </a:pPr>
            <a:r>
              <a:rPr lang="en-GB" i="1">
                <a:latin typeface="Comic Sans MS"/>
                <a:ea typeface="Comic Sans MS"/>
                <a:cs typeface="Comic Sans MS"/>
                <a:sym typeface="Comic Sans MS"/>
              </a:rPr>
              <a:t>This week we will be looking at the art of two artists and comparing and contrasting their work.</a:t>
            </a:r>
            <a:endParaRPr/>
          </a:p>
          <a:p>
            <a:pPr marL="91440" lvl="0" indent="-1397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Char char=" "/>
            </a:pPr>
            <a:r>
              <a:rPr lang="en-GB" i="1">
                <a:latin typeface="Comic Sans MS"/>
                <a:ea typeface="Comic Sans MS"/>
                <a:cs typeface="Comic Sans MS"/>
                <a:sym typeface="Comic Sans MS"/>
              </a:rPr>
              <a:t>The artists that we will be looking at are Charlie Mackesy and  Pablo Picasso.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</a:pPr>
            <a:r>
              <a:rPr lang="en-GB" b="1" i="1"/>
              <a:t>PICASSO AND HIS ART</a:t>
            </a:r>
            <a:endParaRPr/>
          </a:p>
        </p:txBody>
      </p:sp>
      <p:sp>
        <p:nvSpPr>
          <p:cNvPr id="113" name="Google Shape;113;p2"/>
          <p:cNvSpPr txBox="1"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/>
          <a:p>
            <a:pPr marL="91440" lvl="0" indent="-1524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400"/>
              <a:buChar char=" "/>
            </a:pPr>
            <a:r>
              <a:rPr lang="en-GB" sz="2400" i="1">
                <a:latin typeface="Comic Sans MS"/>
                <a:ea typeface="Comic Sans MS"/>
                <a:cs typeface="Comic Sans MS"/>
                <a:sym typeface="Comic Sans MS"/>
              </a:rPr>
              <a:t>Picasso was a Spanish artist who revolutionised art through cubism.</a:t>
            </a:r>
            <a:endParaRPr/>
          </a:p>
          <a:p>
            <a:pPr marL="91440" lvl="0" indent="-1524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400"/>
              <a:buChar char=" "/>
            </a:pPr>
            <a:r>
              <a:rPr lang="en-GB" sz="2400" i="1">
                <a:latin typeface="Comic Sans MS"/>
                <a:ea typeface="Comic Sans MS"/>
                <a:cs typeface="Comic Sans MS"/>
                <a:sym typeface="Comic Sans MS"/>
              </a:rPr>
              <a:t>Cubism involves different ways of seeing, or perceiving, the world around us.  Picasso believed in the concept of relativity – he took into account both his observations and his memories when creating a Cubist image. He felt that we do not see an object from one angle or perspective, but rather from many angles selected by sight and movement. As a result of this belief, Cubism became about how to see an object or figure rather than what the artist was looking at.</a:t>
            </a:r>
            <a:endParaRPr sz="2400" i="1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3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rgbClr val="1482A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3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 extrusionOk="0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20" name="Google Shape;120;p3"/>
          <p:cNvCxnSpPr/>
          <p:nvPr/>
        </p:nvCxnSpPr>
        <p:spPr>
          <a:xfrm rot="10800000">
            <a:off x="8386843" y="5264106"/>
            <a:ext cx="0" cy="914400"/>
          </a:xfrm>
          <a:prstGeom prst="straightConnector1">
            <a:avLst/>
          </a:prstGeom>
          <a:noFill/>
          <a:ln w="19050" cap="flat" cmpd="sng">
            <a:solidFill>
              <a:srgbClr val="1482AB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1" name="Google Shape;121;p3"/>
          <p:cNvSpPr/>
          <p:nvPr/>
        </p:nvSpPr>
        <p:spPr>
          <a:xfrm flipH="1">
            <a:off x="3274" y="0"/>
            <a:ext cx="12188726" cy="685897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22" name="Google Shape;122;p3"/>
          <p:cNvSpPr txBox="1">
            <a:spLocks noGrp="1"/>
          </p:cNvSpPr>
          <p:nvPr>
            <p:ph type="title"/>
          </p:nvPr>
        </p:nvSpPr>
        <p:spPr>
          <a:xfrm>
            <a:off x="5258134" y="620720"/>
            <a:ext cx="6293689" cy="41855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800"/>
              <a:buFont typeface="Twentieth Century"/>
              <a:buNone/>
            </a:pPr>
            <a:r>
              <a:rPr lang="en-GB" sz="4800" b="1" i="1" cap="none">
                <a:solidFill>
                  <a:srgbClr val="262626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GIRL WITH MANDOLIN BY PICASSO</a:t>
            </a:r>
            <a:endParaRPr/>
          </a:p>
        </p:txBody>
      </p:sp>
      <p:sp>
        <p:nvSpPr>
          <p:cNvPr id="123" name="Google Shape;123;p3"/>
          <p:cNvSpPr txBox="1">
            <a:spLocks noGrp="1"/>
          </p:cNvSpPr>
          <p:nvPr>
            <p:ph type="body" idx="1"/>
          </p:nvPr>
        </p:nvSpPr>
        <p:spPr>
          <a:xfrm>
            <a:off x="6610356" y="9372592"/>
            <a:ext cx="6212369" cy="5334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en-GB" sz="1600">
                <a:solidFill>
                  <a:srgbClr val="262626"/>
                </a:solidFill>
              </a:rPr>
              <a:t>What do you notice about this picture?</a:t>
            </a:r>
            <a:endParaRPr/>
          </a:p>
        </p:txBody>
      </p:sp>
      <p:pic>
        <p:nvPicPr>
          <p:cNvPr id="124" name="Google Shape;124;p3" descr="Pablo Picasso, Girl With Mandonlin, 1910"/>
          <p:cNvPicPr preferRelativeResize="0"/>
          <p:nvPr/>
        </p:nvPicPr>
        <p:blipFill rotWithShape="1">
          <a:blip r:embed="rId3">
            <a:alphaModFix/>
          </a:blip>
          <a:srcRect l="1925" r="-2" b="-2"/>
          <a:stretch/>
        </p:blipFill>
        <p:spPr>
          <a:xfrm>
            <a:off x="633999" y="620720"/>
            <a:ext cx="3993942" cy="559773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25" name="Google Shape;125;p3"/>
          <p:cNvCxnSpPr/>
          <p:nvPr/>
        </p:nvCxnSpPr>
        <p:spPr>
          <a:xfrm>
            <a:off x="5309640" y="4901945"/>
            <a:ext cx="5852160" cy="0"/>
          </a:xfrm>
          <a:prstGeom prst="straightConnector1">
            <a:avLst/>
          </a:prstGeom>
          <a:noFill/>
          <a:ln w="19050" cap="flat" cmpd="sng">
            <a:solidFill>
              <a:srgbClr val="AC8D5B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14750" y="823913"/>
            <a:ext cx="4762500" cy="5210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36" name="Google Shape;136;p5"/>
          <p:cNvSpPr/>
          <p:nvPr/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37" name="Google Shape;137;p5"/>
          <p:cNvSpPr txBox="1">
            <a:spLocks noGrp="1"/>
          </p:cNvSpPr>
          <p:nvPr>
            <p:ph type="title"/>
          </p:nvPr>
        </p:nvSpPr>
        <p:spPr>
          <a:xfrm>
            <a:off x="964788" y="804333"/>
            <a:ext cx="3391900" cy="52493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000"/>
              <a:buFont typeface="Twentieth Century"/>
              <a:buNone/>
            </a:pPr>
            <a:r>
              <a:rPr lang="en-GB">
                <a:solidFill>
                  <a:srgbClr val="FFFFFF"/>
                </a:solidFill>
              </a:rPr>
              <a:t>CHARLIE MACKESY</a:t>
            </a:r>
            <a:endParaRPr/>
          </a:p>
        </p:txBody>
      </p:sp>
      <p:sp>
        <p:nvSpPr>
          <p:cNvPr id="138" name="Google Shape;138;p5"/>
          <p:cNvSpPr txBox="1">
            <a:spLocks noGrp="1"/>
          </p:cNvSpPr>
          <p:nvPr>
            <p:ph type="body" idx="1"/>
          </p:nvPr>
        </p:nvSpPr>
        <p:spPr>
          <a:xfrm>
            <a:off x="4951048" y="804333"/>
            <a:ext cx="6306003" cy="52493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/>
          <a:p>
            <a:pPr marL="91440" lvl="0" indent="-1397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00"/>
              <a:buChar char=" "/>
            </a:pPr>
            <a:r>
              <a:rPr lang="en-GB" i="1">
                <a:latin typeface="Comic Sans MS"/>
                <a:ea typeface="Comic Sans MS"/>
                <a:cs typeface="Comic Sans MS"/>
                <a:sym typeface="Comic Sans MS"/>
              </a:rPr>
              <a:t>Charlie Mackey was born in England in 1962 in  England.</a:t>
            </a:r>
            <a:endParaRPr/>
          </a:p>
          <a:p>
            <a:pPr marL="91440" lvl="0" indent="-1397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Char char=" "/>
            </a:pPr>
            <a:r>
              <a:rPr lang="en-GB" b="0" i="1">
                <a:latin typeface="Comic Sans MS"/>
                <a:ea typeface="Comic Sans MS"/>
                <a:cs typeface="Comic Sans MS"/>
                <a:sym typeface="Comic Sans MS"/>
              </a:rPr>
              <a:t>Charlie Mackesy's Art work have been exhibited throughout the world and are in many major art collections.</a:t>
            </a:r>
            <a:endParaRPr/>
          </a:p>
          <a:p>
            <a:pPr marL="91440" lvl="0" indent="-1397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Char char=" "/>
            </a:pPr>
            <a:r>
              <a:rPr lang="en-GB" i="1">
                <a:latin typeface="Comic Sans MS"/>
                <a:ea typeface="Comic Sans MS"/>
                <a:cs typeface="Comic Sans MS"/>
                <a:sym typeface="Comic Sans MS"/>
              </a:rPr>
              <a:t>He uses continuous lines to create his images often with ink.</a:t>
            </a:r>
            <a:endParaRPr/>
          </a:p>
          <a:p>
            <a:pPr marL="91440" lvl="0" indent="-1397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Char char=" "/>
            </a:pPr>
            <a:r>
              <a:rPr lang="en-GB" b="1" i="1">
                <a:latin typeface="Comic Sans MS"/>
                <a:ea typeface="Comic Sans MS"/>
                <a:cs typeface="Comic Sans MS"/>
                <a:sym typeface="Comic Sans MS"/>
              </a:rPr>
              <a:t>Charlie Mackesy </a:t>
            </a:r>
            <a:r>
              <a:rPr lang="en-GB" b="0" i="1">
                <a:latin typeface="Comic Sans MS"/>
                <a:ea typeface="Comic Sans MS"/>
                <a:cs typeface="Comic Sans MS"/>
                <a:sym typeface="Comic Sans MS"/>
              </a:rPr>
              <a:t>is a British artist </a:t>
            </a:r>
            <a:r>
              <a:rPr lang="en-GB" i="1">
                <a:latin typeface="Comic Sans MS"/>
                <a:ea typeface="Comic Sans MS"/>
                <a:cs typeface="Comic Sans MS"/>
                <a:sym typeface="Comic Sans MS"/>
              </a:rPr>
              <a:t>k</a:t>
            </a:r>
            <a:r>
              <a:rPr lang="en-GB" b="0" i="1">
                <a:latin typeface="Comic Sans MS"/>
                <a:ea typeface="Comic Sans MS"/>
                <a:cs typeface="Comic Sans MS"/>
                <a:sym typeface="Comic Sans MS"/>
              </a:rPr>
              <a:t>nown for his realism art style</a:t>
            </a:r>
            <a:endParaRPr/>
          </a:p>
          <a:p>
            <a:pPr marL="91440" lvl="0" indent="-1397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Char char=" "/>
            </a:pPr>
            <a:r>
              <a:rPr lang="en-GB" b="0" i="1">
                <a:latin typeface="Comic Sans MS"/>
                <a:ea typeface="Comic Sans MS"/>
                <a:cs typeface="Comic Sans MS"/>
                <a:sym typeface="Comic Sans MS"/>
              </a:rPr>
              <a:t>Realism artists depict the real world exactly as it appears. They </a:t>
            </a:r>
            <a:r>
              <a:rPr lang="en-GB" i="1">
                <a:latin typeface="Comic Sans MS"/>
                <a:ea typeface="Comic Sans MS"/>
                <a:cs typeface="Comic Sans MS"/>
                <a:sym typeface="Comic Sans MS"/>
              </a:rPr>
              <a:t>create </a:t>
            </a:r>
            <a:r>
              <a:rPr lang="en-GB" b="0" i="1">
                <a:latin typeface="Comic Sans MS"/>
                <a:ea typeface="Comic Sans MS"/>
                <a:cs typeface="Comic Sans MS"/>
                <a:sym typeface="Comic Sans MS"/>
              </a:rPr>
              <a:t>everyday subjects and people as it appears in nature.</a:t>
            </a:r>
            <a:endParaRPr/>
          </a:p>
          <a:p>
            <a:pPr marL="91440" lvl="0" indent="-13970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Char char=" "/>
            </a:pPr>
            <a:r>
              <a:rPr lang="en-GB" i="1">
                <a:latin typeface="Comic Sans MS"/>
                <a:ea typeface="Comic Sans MS"/>
                <a:cs typeface="Comic Sans MS"/>
                <a:sym typeface="Comic Sans MS"/>
              </a:rPr>
              <a:t>Charlie Mackesy uses bold line drawing to create his drawings.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6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</a:pPr>
            <a:r>
              <a:rPr lang="en-GB"/>
              <a:t>LINE DRAWINGS</a:t>
            </a:r>
            <a:endParaRPr/>
          </a:p>
        </p:txBody>
      </p:sp>
      <p:sp>
        <p:nvSpPr>
          <p:cNvPr id="144" name="Google Shape;144;p6"/>
          <p:cNvSpPr txBox="1"/>
          <p:nvPr/>
        </p:nvSpPr>
        <p:spPr>
          <a:xfrm>
            <a:off x="1239982" y="2520611"/>
            <a:ext cx="8309316" cy="3108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i="1" u="none" strike="noStrike" cap="none">
                <a:solidFill>
                  <a:srgbClr val="002060"/>
                </a:solidFill>
                <a:latin typeface="Comic Sans MS"/>
                <a:ea typeface="Comic Sans MS"/>
                <a:cs typeface="Comic Sans MS"/>
                <a:sym typeface="Comic Sans MS"/>
              </a:rPr>
              <a:t>Line art or line drawing is any image that consists of distinct straight or curved lines placed against a background, without gradations in shade or hue to represent two-dimensional or three-dimensional objects. Line art can use lines of different colours, although line art is usually monochromatic.</a:t>
            </a:r>
            <a:endParaRPr sz="2800" b="1" i="1">
              <a:solidFill>
                <a:srgbClr val="00206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7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2800"/>
              <a:buFont typeface="Comic Sans MS"/>
              <a:buNone/>
            </a:pPr>
            <a:r>
              <a:rPr lang="en-GB" sz="2800" b="1" i="1">
                <a:latin typeface="Comic Sans MS"/>
                <a:ea typeface="Comic Sans MS"/>
                <a:cs typeface="Comic Sans MS"/>
                <a:sym typeface="Comic Sans MS"/>
              </a:rPr>
              <a:t>LOOK AT THE TWO DRAWINGS AND DISCUSS WHO THE ARTIST IS.</a:t>
            </a:r>
            <a:br>
              <a:rPr lang="en-GB" sz="2800" b="1" i="1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800" b="1" i="1">
                <a:latin typeface="Comic Sans MS"/>
                <a:ea typeface="Comic Sans MS"/>
                <a:cs typeface="Comic Sans MS"/>
                <a:sym typeface="Comic Sans MS"/>
              </a:rPr>
              <a:t>CAN YOU EXPLAIN WHY? WHAT ARE THE SIMILARITIES AND DIFFERENCES?</a:t>
            </a:r>
            <a:endParaRPr/>
          </a:p>
        </p:txBody>
      </p:sp>
      <p:sp>
        <p:nvSpPr>
          <p:cNvPr id="150" name="Google Shape;150;p7"/>
          <p:cNvSpPr txBox="1"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150" tIns="45700" rIns="137150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</a:pPr>
            <a:r>
              <a:rPr lang="en-GB"/>
              <a:t>Picasso or Mackesy ?</a:t>
            </a:r>
            <a:endParaRPr/>
          </a:p>
        </p:txBody>
      </p:sp>
      <p:pic>
        <p:nvPicPr>
          <p:cNvPr id="151" name="Google Shape;151;p7" descr="charlie mackesy on Twitter: &quot;The art of disagreeing well.… &quot;"/>
          <p:cNvPicPr preferRelativeResize="0">
            <a:picLocks noGrp="1"/>
          </p:cNvPicPr>
          <p:nvPr>
            <p:ph type="body" idx="2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153447" y="2967038"/>
            <a:ext cx="4495543" cy="3341687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7"/>
          <p:cNvSpPr txBox="1">
            <a:spLocks noGrp="1"/>
          </p:cNvSpPr>
          <p:nvPr>
            <p:ph type="body" idx="3"/>
          </p:nvPr>
        </p:nvSpPr>
        <p:spPr>
          <a:xfrm>
            <a:off x="5990888" y="2179636"/>
            <a:ext cx="4754880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150" tIns="45700" rIns="137150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</a:pPr>
            <a:r>
              <a:rPr lang="en-GB"/>
              <a:t>Picasso or Mackesy?</a:t>
            </a:r>
            <a:endParaRPr/>
          </a:p>
        </p:txBody>
      </p:sp>
      <p:pic>
        <p:nvPicPr>
          <p:cNvPr id="153" name="Google Shape;153;p7" descr="Pablo Picasso - &quot;Horse head&quot;, 1962 | Pablo picasso art, Picasso art, Pablo  picasso paintings"/>
          <p:cNvPicPr preferRelativeResize="0">
            <a:picLocks noGrp="1"/>
          </p:cNvPicPr>
          <p:nvPr>
            <p:ph type="body" idx="4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6998415" y="2967038"/>
            <a:ext cx="2740183" cy="33416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lt1"/>
        </a:solidFill>
        <a:effectLst/>
      </p:bgPr>
    </p:bg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Google Shape;158;p8"/>
          <p:cNvPicPr preferRelativeResize="0"/>
          <p:nvPr/>
        </p:nvPicPr>
        <p:blipFill rotWithShape="1">
          <a:blip r:embed="rId3">
            <a:alphaModFix amt="35000"/>
          </a:blip>
          <a:srcRect t="381" r="-1" b="14369"/>
          <a:stretch/>
        </p:blipFill>
        <p:spPr>
          <a:xfrm>
            <a:off x="20" y="-1"/>
            <a:ext cx="1218893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8"/>
          <p:cNvSpPr txBox="1"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5000"/>
              <a:buFont typeface="Twentieth Century"/>
              <a:buNone/>
            </a:pPr>
            <a:r>
              <a:rPr lang="en-GB">
                <a:solidFill>
                  <a:srgbClr val="002060"/>
                </a:solidFill>
              </a:rPr>
              <a:t>MOOD BOARDS</a:t>
            </a:r>
            <a:endParaRPr/>
          </a:p>
        </p:txBody>
      </p:sp>
      <p:sp>
        <p:nvSpPr>
          <p:cNvPr id="160" name="Google Shape;160;p8"/>
          <p:cNvSpPr txBox="1"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/>
          <a:p>
            <a:pPr marL="91440" lvl="0" indent="-14097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2220"/>
              <a:buChar char=" "/>
            </a:pPr>
            <a:r>
              <a:rPr lang="en-GB" sz="2220" b="1" i="1" u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Now we have looked at and discussed the works of Picasso and Mackesy let us think about Mood boards.</a:t>
            </a:r>
            <a:br>
              <a:rPr lang="en-GB" sz="2220" b="1" i="1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220" b="1" i="1" u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Mood boards are also known as inspiration boards:</a:t>
            </a:r>
            <a:endParaRPr sz="2220" b="1" i="1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91440" lvl="0" indent="-14097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2220"/>
              <a:buFont typeface="Arial"/>
              <a:buChar char="•"/>
            </a:pPr>
            <a:r>
              <a:rPr lang="en-GB" sz="2220" b="1" i="1" u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They are used as a brainstorm for Artists and Designers.</a:t>
            </a:r>
            <a:endParaRPr/>
          </a:p>
          <a:p>
            <a:pPr marL="91440" lvl="0" indent="-14097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2220"/>
              <a:buFont typeface="Arial"/>
              <a:buChar char="•"/>
            </a:pPr>
            <a:r>
              <a:rPr lang="en-GB" sz="2220" b="1" i="1" u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They are compiled of things that inspire you</a:t>
            </a:r>
            <a:endParaRPr/>
          </a:p>
          <a:p>
            <a:pPr marL="91440" lvl="0" indent="-14097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2220"/>
              <a:buFont typeface="Arial"/>
              <a:buChar char="•"/>
            </a:pPr>
            <a:r>
              <a:rPr lang="en-GB" sz="2220" b="1" i="1" u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These could be drawings, paintings, cuttings, objects or anything really</a:t>
            </a:r>
            <a:endParaRPr/>
          </a:p>
          <a:p>
            <a:pPr marL="91440" lvl="0" indent="-14097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2220"/>
              <a:buFont typeface="Arial"/>
              <a:buChar char="•"/>
            </a:pPr>
            <a:r>
              <a:rPr lang="en-GB" sz="2220" b="1" i="1" u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They Help you paint, draw and design</a:t>
            </a:r>
            <a:endParaRPr/>
          </a:p>
          <a:p>
            <a:pPr marL="91440" lvl="0" indent="-14097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2220"/>
              <a:buChar char=" "/>
            </a:pPr>
            <a:br>
              <a:rPr lang="en-GB" sz="2220" b="1" i="1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220" b="1" i="1" u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Your mood board can contain images and annotated notes on: themes you’ve noticed, materials used, colours and what they could represent, sizing and placing of objects.</a:t>
            </a:r>
            <a:endParaRPr sz="2220" b="1" i="1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91440" lvl="0" indent="-14097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2220"/>
              <a:buChar char=" "/>
            </a:pPr>
            <a:br>
              <a:rPr lang="en-GB" sz="2220" b="1" i="1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220" b="1" i="1" u="none" strike="noStrik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Let’s look at some examples on the next few slides…</a:t>
            </a:r>
            <a:endParaRPr sz="2220" b="1" i="1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91440" lvl="0" indent="-129222" algn="l" rtl="0">
              <a:lnSpc>
                <a:spcPct val="70000"/>
              </a:lnSpc>
              <a:spcBef>
                <a:spcPts val="1200"/>
              </a:spcBef>
              <a:spcAft>
                <a:spcPts val="0"/>
              </a:spcAft>
              <a:buSzPts val="2035"/>
              <a:buChar char=" "/>
            </a:pPr>
            <a:br>
              <a:rPr lang="en-GB" sz="2035"/>
            </a:br>
            <a:endParaRPr sz="2035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9"/>
          <p:cNvSpPr txBox="1">
            <a:spLocks noGrp="1"/>
          </p:cNvSpPr>
          <p:nvPr>
            <p:ph type="title"/>
          </p:nvPr>
        </p:nvSpPr>
        <p:spPr>
          <a:xfrm>
            <a:off x="1024128" y="585215"/>
            <a:ext cx="9720072" cy="729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000"/>
              <a:buFont typeface="Twentieth Century"/>
              <a:buNone/>
            </a:pPr>
            <a:r>
              <a:rPr lang="en-GB"/>
              <a:t>WHAT CAN YOU SEE?</a:t>
            </a:r>
            <a:endParaRPr/>
          </a:p>
        </p:txBody>
      </p:sp>
      <p:pic>
        <p:nvPicPr>
          <p:cNvPr id="166" name="Google Shape;166;p9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2084833"/>
            <a:ext cx="5989319" cy="46398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9" descr="Abstract mood board. Paper / card sculptures."/>
          <p:cNvPicPr preferRelativeResize="0">
            <a:picLocks noGrp="1"/>
          </p:cNvPicPr>
          <p:nvPr>
            <p:ph type="body" idx="2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5989638" y="2084833"/>
            <a:ext cx="6202362" cy="47731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pic>
        <p:nvPicPr>
          <p:cNvPr id="173" name="Google Shape;173;p10" descr="The Boy, the Mole, the Fox and the Horse by Charlie Mackesy"/>
          <p:cNvPicPr preferRelativeResize="0"/>
          <p:nvPr/>
        </p:nvPicPr>
        <p:blipFill rotWithShape="1">
          <a:blip r:embed="rId3">
            <a:alphaModFix/>
          </a:blip>
          <a:srcRect t="23932" r="-3" b="17058"/>
          <a:stretch/>
        </p:blipFill>
        <p:spPr>
          <a:xfrm>
            <a:off x="5622233" y="10"/>
            <a:ext cx="6569769" cy="3750724"/>
          </a:xfrm>
          <a:custGeom>
            <a:avLst/>
            <a:gdLst/>
            <a:ahLst/>
            <a:cxnLst/>
            <a:rect l="l" t="t" r="r" b="b"/>
            <a:pathLst>
              <a:path w="6569769" h="3750734" extrusionOk="0">
                <a:moveTo>
                  <a:pt x="1738471" y="0"/>
                </a:moveTo>
                <a:lnTo>
                  <a:pt x="6569769" y="0"/>
                </a:lnTo>
                <a:lnTo>
                  <a:pt x="6569769" y="3750734"/>
                </a:lnTo>
                <a:lnTo>
                  <a:pt x="0" y="3750734"/>
                </a:lnTo>
                <a:close/>
              </a:path>
            </a:pathLst>
          </a:custGeom>
          <a:noFill/>
          <a:ln>
            <a:noFill/>
          </a:ln>
        </p:spPr>
      </p:pic>
      <p:pic>
        <p:nvPicPr>
          <p:cNvPr id="174" name="Google Shape;174;p10" descr="A boy, a mole, a fox and a horse: the recipe for a Christmas bestseller |  Books | The Guardian"/>
          <p:cNvPicPr preferRelativeResize="0"/>
          <p:nvPr/>
        </p:nvPicPr>
        <p:blipFill rotWithShape="1">
          <a:blip r:embed="rId4">
            <a:alphaModFix/>
          </a:blip>
          <a:srcRect t="17763" b="20437"/>
          <a:stretch/>
        </p:blipFill>
        <p:spPr>
          <a:xfrm>
            <a:off x="4182011" y="3887894"/>
            <a:ext cx="8009991" cy="2970106"/>
          </a:xfrm>
          <a:custGeom>
            <a:avLst/>
            <a:gdLst/>
            <a:ahLst/>
            <a:cxnLst/>
            <a:rect l="l" t="t" r="r" b="b"/>
            <a:pathLst>
              <a:path w="8009991" h="2970106" extrusionOk="0">
                <a:moveTo>
                  <a:pt x="1376648" y="0"/>
                </a:moveTo>
                <a:lnTo>
                  <a:pt x="8009991" y="0"/>
                </a:lnTo>
                <a:lnTo>
                  <a:pt x="8009991" y="2970106"/>
                </a:lnTo>
                <a:lnTo>
                  <a:pt x="0" y="2970106"/>
                </a:lnTo>
                <a:close/>
              </a:path>
            </a:pathLst>
          </a:custGeom>
          <a:noFill/>
          <a:ln>
            <a:noFill/>
          </a:ln>
        </p:spPr>
      </p:pic>
      <p:pic>
        <p:nvPicPr>
          <p:cNvPr id="175" name="Google Shape;175;p10" descr="Pablo Picasso Cubism Women Spanish Hand Painted Signed | Pablo picasso  paintings, Pablo picasso cubism, Pablo picasso art"/>
          <p:cNvPicPr preferRelativeResize="0"/>
          <p:nvPr/>
        </p:nvPicPr>
        <p:blipFill rotWithShape="1">
          <a:blip r:embed="rId5">
            <a:alphaModFix/>
          </a:blip>
          <a:srcRect t="4572" r="1" b="29161"/>
          <a:stretch/>
        </p:blipFill>
        <p:spPr>
          <a:xfrm>
            <a:off x="20" y="10"/>
            <a:ext cx="7503091" cy="6857990"/>
          </a:xfrm>
          <a:custGeom>
            <a:avLst/>
            <a:gdLst/>
            <a:ahLst/>
            <a:cxnLst/>
            <a:rect l="l" t="t" r="r" b="b"/>
            <a:pathLst>
              <a:path w="7503111" h="6858000" extrusionOk="0">
                <a:moveTo>
                  <a:pt x="0" y="0"/>
                </a:moveTo>
                <a:lnTo>
                  <a:pt x="677334" y="0"/>
                </a:lnTo>
                <a:lnTo>
                  <a:pt x="1168036" y="0"/>
                </a:lnTo>
                <a:lnTo>
                  <a:pt x="1205499" y="0"/>
                </a:lnTo>
                <a:lnTo>
                  <a:pt x="1647632" y="0"/>
                </a:lnTo>
                <a:lnTo>
                  <a:pt x="7215401" y="0"/>
                </a:lnTo>
                <a:lnTo>
                  <a:pt x="4041567" y="6852993"/>
                </a:lnTo>
                <a:lnTo>
                  <a:pt x="7503111" y="6852993"/>
                </a:lnTo>
                <a:lnTo>
                  <a:pt x="7503111" y="6852994"/>
                </a:lnTo>
                <a:lnTo>
                  <a:pt x="1647632" y="6852994"/>
                </a:lnTo>
                <a:lnTo>
                  <a:pt x="1647632" y="6858000"/>
                </a:lnTo>
                <a:lnTo>
                  <a:pt x="0" y="6858000"/>
                </a:lnTo>
                <a:close/>
              </a:path>
            </a:pathLst>
          </a:cu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pic>
        <p:nvPicPr>
          <p:cNvPr id="181" name="Google Shape;181;p11" descr="Paints and Brushes | HD Free Foto"/>
          <p:cNvPicPr preferRelativeResize="0"/>
          <p:nvPr/>
        </p:nvPicPr>
        <p:blipFill rotWithShape="1">
          <a:blip r:embed="rId3">
            <a:alphaModFix/>
          </a:blip>
          <a:srcRect t="12757" r="-3" b="25590"/>
          <a:stretch/>
        </p:blipFill>
        <p:spPr>
          <a:xfrm>
            <a:off x="20" y="10"/>
            <a:ext cx="7215381" cy="2969294"/>
          </a:xfrm>
          <a:custGeom>
            <a:avLst/>
            <a:gdLst/>
            <a:ahLst/>
            <a:cxnLst/>
            <a:rect l="l" t="t" r="r" b="b"/>
            <a:pathLst>
              <a:path w="7215401" h="2969304" extrusionOk="0">
                <a:moveTo>
                  <a:pt x="0" y="0"/>
                </a:moveTo>
                <a:lnTo>
                  <a:pt x="677334" y="0"/>
                </a:lnTo>
                <a:lnTo>
                  <a:pt x="1168036" y="0"/>
                </a:lnTo>
                <a:lnTo>
                  <a:pt x="1205499" y="0"/>
                </a:lnTo>
                <a:lnTo>
                  <a:pt x="1647632" y="0"/>
                </a:lnTo>
                <a:lnTo>
                  <a:pt x="7215401" y="0"/>
                </a:lnTo>
                <a:lnTo>
                  <a:pt x="5840224" y="2969304"/>
                </a:lnTo>
                <a:lnTo>
                  <a:pt x="0" y="2969304"/>
                </a:lnTo>
                <a:close/>
              </a:path>
            </a:pathLst>
          </a:custGeom>
          <a:noFill/>
          <a:ln>
            <a:noFill/>
          </a:ln>
        </p:spPr>
      </p:pic>
      <p:pic>
        <p:nvPicPr>
          <p:cNvPr id="182" name="Google Shape;182;p11" descr="Sotheby's Just Unveiled a $50 Million Picasso Portrait"/>
          <p:cNvPicPr preferRelativeResize="0"/>
          <p:nvPr/>
        </p:nvPicPr>
        <p:blipFill rotWithShape="1">
          <a:blip r:embed="rId4">
            <a:alphaModFix/>
          </a:blip>
          <a:srcRect t="3753" b="10455"/>
          <a:stretch/>
        </p:blipFill>
        <p:spPr>
          <a:xfrm>
            <a:off x="5622233" y="10"/>
            <a:ext cx="6569769" cy="3750724"/>
          </a:xfrm>
          <a:custGeom>
            <a:avLst/>
            <a:gdLst/>
            <a:ahLst/>
            <a:cxnLst/>
            <a:rect l="l" t="t" r="r" b="b"/>
            <a:pathLst>
              <a:path w="6569769" h="3750734" extrusionOk="0">
                <a:moveTo>
                  <a:pt x="1738471" y="0"/>
                </a:moveTo>
                <a:lnTo>
                  <a:pt x="6569769" y="0"/>
                </a:lnTo>
                <a:lnTo>
                  <a:pt x="6569769" y="3750734"/>
                </a:lnTo>
                <a:lnTo>
                  <a:pt x="0" y="3750734"/>
                </a:lnTo>
                <a:close/>
              </a:path>
            </a:pathLst>
          </a:custGeom>
          <a:noFill/>
          <a:ln>
            <a:noFill/>
          </a:ln>
        </p:spPr>
      </p:pic>
      <p:pic>
        <p:nvPicPr>
          <p:cNvPr id="183" name="Google Shape;183;p11" descr="An empty classroom at a school in England"/>
          <p:cNvPicPr preferRelativeResize="0"/>
          <p:nvPr/>
        </p:nvPicPr>
        <p:blipFill rotWithShape="1">
          <a:blip r:embed="rId5">
            <a:alphaModFix/>
          </a:blip>
          <a:srcRect t="12448" b="21632"/>
          <a:stretch/>
        </p:blipFill>
        <p:spPr>
          <a:xfrm>
            <a:off x="4182011" y="3887894"/>
            <a:ext cx="8009991" cy="2970106"/>
          </a:xfrm>
          <a:custGeom>
            <a:avLst/>
            <a:gdLst/>
            <a:ahLst/>
            <a:cxnLst/>
            <a:rect l="l" t="t" r="r" b="b"/>
            <a:pathLst>
              <a:path w="8009991" h="2970106" extrusionOk="0">
                <a:moveTo>
                  <a:pt x="1376648" y="0"/>
                </a:moveTo>
                <a:lnTo>
                  <a:pt x="8009991" y="0"/>
                </a:lnTo>
                <a:lnTo>
                  <a:pt x="8009991" y="2970106"/>
                </a:lnTo>
                <a:lnTo>
                  <a:pt x="0" y="2970106"/>
                </a:lnTo>
                <a:close/>
              </a:path>
            </a:pathLst>
          </a:custGeom>
          <a:noFill/>
          <a:ln>
            <a:noFill/>
          </a:ln>
        </p:spPr>
      </p:pic>
      <p:pic>
        <p:nvPicPr>
          <p:cNvPr id="184" name="Google Shape;184;p11" descr="The Boy, The Mole, The Fox and The Horse: Amazon.co.uk: Charlie Mackesy:  9781529105100: Books"/>
          <p:cNvPicPr preferRelativeResize="0"/>
          <p:nvPr/>
        </p:nvPicPr>
        <p:blipFill rotWithShape="1">
          <a:blip r:embed="rId6">
            <a:alphaModFix/>
          </a:blip>
          <a:srcRect t="39131" r="1" b="13594"/>
          <a:stretch/>
        </p:blipFill>
        <p:spPr>
          <a:xfrm>
            <a:off x="1" y="3106464"/>
            <a:ext cx="6209553" cy="3751536"/>
          </a:xfrm>
          <a:custGeom>
            <a:avLst/>
            <a:gdLst/>
            <a:ahLst/>
            <a:cxnLst/>
            <a:rect l="l" t="t" r="r" b="b"/>
            <a:pathLst>
              <a:path w="6209553" h="3751536" extrusionOk="0">
                <a:moveTo>
                  <a:pt x="0" y="0"/>
                </a:moveTo>
                <a:lnTo>
                  <a:pt x="5776701" y="0"/>
                </a:lnTo>
                <a:lnTo>
                  <a:pt x="4041567" y="3746529"/>
                </a:lnTo>
                <a:lnTo>
                  <a:pt x="6209553" y="3746529"/>
                </a:lnTo>
                <a:lnTo>
                  <a:pt x="6209553" y="3746530"/>
                </a:lnTo>
                <a:lnTo>
                  <a:pt x="1647632" y="3746530"/>
                </a:lnTo>
                <a:lnTo>
                  <a:pt x="1647632" y="3751536"/>
                </a:lnTo>
                <a:lnTo>
                  <a:pt x="0" y="3751536"/>
                </a:lnTo>
                <a:close/>
              </a:path>
            </a:pathLst>
          </a:cu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rgbClr val="1482A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p12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 extrusionOk="0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91" name="Google Shape;191;p12"/>
          <p:cNvCxnSpPr/>
          <p:nvPr/>
        </p:nvCxnSpPr>
        <p:spPr>
          <a:xfrm rot="10800000">
            <a:off x="8386843" y="5264106"/>
            <a:ext cx="0" cy="914400"/>
          </a:xfrm>
          <a:prstGeom prst="straightConnector1">
            <a:avLst/>
          </a:prstGeom>
          <a:noFill/>
          <a:ln w="19050" cap="flat" cmpd="sng">
            <a:solidFill>
              <a:srgbClr val="1482AB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92" name="Google Shape;192;p12"/>
          <p:cNvSpPr/>
          <p:nvPr/>
        </p:nvSpPr>
        <p:spPr>
          <a:xfrm>
            <a:off x="0" y="0"/>
            <a:ext cx="12188726" cy="685897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93" name="Google Shape;193;p12"/>
          <p:cNvSpPr txBox="1">
            <a:spLocks noGrp="1"/>
          </p:cNvSpPr>
          <p:nvPr>
            <p:ph type="title"/>
          </p:nvPr>
        </p:nvSpPr>
        <p:spPr>
          <a:xfrm>
            <a:off x="613611" y="685893"/>
            <a:ext cx="3566407" cy="29890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4400"/>
              <a:buFont typeface="Twentieth Century"/>
              <a:buNone/>
            </a:pPr>
            <a:r>
              <a:rPr lang="en-GB" sz="4400"/>
              <a:t>NOW OVER TO YOU TO DESIGN YOUR OWN MOOD BOARD</a:t>
            </a:r>
            <a:br>
              <a:rPr lang="en-GB" sz="4400"/>
            </a:br>
            <a:endParaRPr sz="4400"/>
          </a:p>
        </p:txBody>
      </p:sp>
      <p:pic>
        <p:nvPicPr>
          <p:cNvPr id="194" name="Google Shape;194;p12"/>
          <p:cNvPicPr preferRelativeResize="0"/>
          <p:nvPr/>
        </p:nvPicPr>
        <p:blipFill rotWithShape="1">
          <a:blip r:embed="rId3">
            <a:alphaModFix/>
          </a:blip>
          <a:srcRect t="31134" r="-2" b="22159"/>
          <a:stretch/>
        </p:blipFill>
        <p:spPr>
          <a:xfrm>
            <a:off x="4654984" y="10"/>
            <a:ext cx="7533742" cy="367492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5" name="Google Shape;195;p12"/>
          <p:cNvCxnSpPr/>
          <p:nvPr/>
        </p:nvCxnSpPr>
        <p:spPr>
          <a:xfrm>
            <a:off x="613610" y="3759161"/>
            <a:ext cx="3566160" cy="0"/>
          </a:xfrm>
          <a:prstGeom prst="straightConnector1">
            <a:avLst/>
          </a:prstGeom>
          <a:noFill/>
          <a:ln w="19050" cap="flat" cmpd="sng">
            <a:solidFill>
              <a:srgbClr val="1482AB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96" name="Google Shape;196;p12" descr="Animation Moodboard and Research – kcimgdgeorgiehoblyn"/>
          <p:cNvPicPr preferRelativeResize="0"/>
          <p:nvPr/>
        </p:nvPicPr>
        <p:blipFill rotWithShape="1">
          <a:blip r:embed="rId4">
            <a:alphaModFix/>
          </a:blip>
          <a:srcRect t="41781" r="-2" b="4781"/>
          <a:stretch/>
        </p:blipFill>
        <p:spPr>
          <a:xfrm>
            <a:off x="4654984" y="3839593"/>
            <a:ext cx="7533742" cy="30193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Integral">
  <a:themeElements>
    <a:clrScheme name="Integral">
      <a:dk1>
        <a:srgbClr val="000000"/>
      </a:dk1>
      <a:lt1>
        <a:srgbClr val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ntegral">
  <a:themeElements>
    <a:clrScheme name="Integral">
      <a:dk1>
        <a:srgbClr val="000000"/>
      </a:dk1>
      <a:lt1>
        <a:srgbClr val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472</Words>
  <Application>Microsoft Office PowerPoint</Application>
  <PresentationFormat>Widescreen</PresentationFormat>
  <Paragraphs>31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Comic Sans MS</vt:lpstr>
      <vt:lpstr>Noto Sans Symbols</vt:lpstr>
      <vt:lpstr>Twentieth Century</vt:lpstr>
      <vt:lpstr>Integral</vt:lpstr>
      <vt:lpstr>Integral</vt:lpstr>
      <vt:lpstr>TO COMPARE AND CONTRAST ARTISTS</vt:lpstr>
      <vt:lpstr>PICASSO AND HIS ART</vt:lpstr>
      <vt:lpstr>GIRL WITH MANDOLIN BY PICASSO</vt:lpstr>
      <vt:lpstr>PowerPoint Presentation</vt:lpstr>
      <vt:lpstr>CHARLIE MACKESY</vt:lpstr>
      <vt:lpstr>LINE DRAWINGS</vt:lpstr>
      <vt:lpstr>LOOK AT THE TWO DRAWINGS AND DISCUSS WHO THE ARTIST IS. CAN YOU EXPLAIN WHY? WHAT ARE THE SIMILARITIES AND DIFFERENCES?</vt:lpstr>
      <vt:lpstr>MOOD BOARDS</vt:lpstr>
      <vt:lpstr>WHAT CAN YOU SEE?</vt:lpstr>
      <vt:lpstr>PowerPoint Presentation</vt:lpstr>
      <vt:lpstr>PowerPoint Presentation</vt:lpstr>
      <vt:lpstr>NOW OVER TO YOU TO DESIGN YOUR OWN MOOD BOARD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COMPARE AND CONTRAST ARTISTS</dc:title>
  <dc:creator>Qwerty</dc:creator>
  <cp:lastModifiedBy>Jacqueline Pizzy</cp:lastModifiedBy>
  <cp:revision>1</cp:revision>
  <dcterms:created xsi:type="dcterms:W3CDTF">2020-09-08T18:52:58Z</dcterms:created>
  <dcterms:modified xsi:type="dcterms:W3CDTF">2020-09-21T11:09:05Z</dcterms:modified>
</cp:coreProperties>
</file>