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4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47" roundtripDataSignature="AMtx7mhiVaHRdX5JlefC0dgPJb1do9Dfm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FBDAA7E0-295E-4EF0-8479-FD2DD583FFD4}">
  <a:tblStyle styleId="{FBDAA7E0-295E-4EF0-8479-FD2DD583FFD4}" styleName="Table_0">
    <a:wholeTbl>
      <a:tcTxStyle b="off" i="off">
        <a:font>
          <a:latin typeface="Tw Cen MT"/>
          <a:ea typeface="Tw Cen MT"/>
          <a:cs typeface="Tw Cen MT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AE8EC"/>
          </a:solidFill>
        </a:fill>
      </a:tcStyle>
    </a:wholeTbl>
    <a:band1H>
      <a:tcTxStyle/>
      <a:tcStyle>
        <a:tcBdr/>
        <a:fill>
          <a:solidFill>
            <a:srgbClr val="F4CED6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F4CED6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Tw Cen MT"/>
          <a:ea typeface="Tw Cen MT"/>
          <a:cs typeface="Tw Cen MT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Tw Cen MT"/>
          <a:ea typeface="Tw Cen MT"/>
          <a:cs typeface="Tw Cen MT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Tw Cen MT"/>
          <a:ea typeface="Tw Cen MT"/>
          <a:cs typeface="Tw Cen MT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Tw Cen MT"/>
          <a:ea typeface="Tw Cen MT"/>
          <a:cs typeface="Tw Cen MT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35"/>
  </p:normalViewPr>
  <p:slideViewPr>
    <p:cSldViewPr snapToGrid="0" snapToObjects="1">
      <p:cViewPr varScale="1">
        <p:scale>
          <a:sx n="108" d="100"/>
          <a:sy n="108" d="100"/>
        </p:scale>
        <p:origin x="6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customschemas.google.com/relationships/presentationmetadata" Target="metadata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3" name="Google Shape;153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" name="Google Shape;15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5" name="Google Shape;165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1" name="Google Shape;171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8" name="Google Shape;178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5" name="Google Shape;185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1" name="Google Shape;191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8" name="Google Shape;19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4" name="Google Shape;204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1" name="Google Shape;211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1" name="Google Shape;221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7" name="Google Shape;227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3" name="Google Shape;233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9" name="Google Shape;239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6" name="Google Shape;246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2" name="Google Shape;252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9" name="Google Shape;259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5" name="Google Shape;265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" name="Google Shape;271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8" name="Google Shape;278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5" name="Google Shape;285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1" name="Google Shape;291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7" name="Google Shape;297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5" name="Google Shape;305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3" name="Google Shape;313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1" name="Google Shape;321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p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9" name="Google Shape;329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5" name="Google Shape;335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p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1" name="Google Shape;341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p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7" name="Google Shape;347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p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5" name="Google Shape;355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p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5" name="Google Shape;365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p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2" name="Google Shape;372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Google Shape;377;p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8" name="Google Shape;378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p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4" name="Google Shape;384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p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0" name="Google Shape;390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p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6" name="Google Shape;396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p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2" name="Google Shape;402;p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p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4" name="Google Shape;414;p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Google Shape;424;p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5" name="Google Shape;425;p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p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9" name="Google Shape;439;p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oogle Shape;13;p43" descr="Droplets-HD-Title-R1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Google Shape;14;p43"/>
          <p:cNvSpPr txBox="1"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Twentieth Century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43"/>
          <p:cNvSpPr txBox="1"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2200"/>
              <a:buNone/>
              <a:defRPr sz="2200">
                <a:solidFill>
                  <a:srgbClr val="7F7F7F"/>
                </a:solidFill>
              </a:defRPr>
            </a:lvl1pPr>
            <a:lvl2pPr lvl="1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/>
            </a:lvl2pPr>
            <a:lvl3pPr lvl="2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6" name="Google Shape;16;p43"/>
          <p:cNvSpPr txBox="1">
            <a:spLocks noGrp="1"/>
          </p:cNvSpPr>
          <p:nvPr>
            <p:ph type="dt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43"/>
          <p:cNvSpPr txBox="1">
            <a:spLocks noGrp="1"/>
          </p:cNvSpPr>
          <p:nvPr>
            <p:ph type="ft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3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Google Shape;20;p44" descr="Droplets-HD-Content-R1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Google Shape;21;p44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4"/>
          <p:cNvSpPr txBox="1">
            <a:spLocks noGrp="1"/>
          </p:cNvSpPr>
          <p:nvPr>
            <p:ph type="body" idx="1"/>
          </p:nvPr>
        </p:nvSpPr>
        <p:spPr>
          <a:xfrm>
            <a:off x="913774" y="2367092"/>
            <a:ext cx="10363826" cy="342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3" name="Google Shape;23;p44"/>
          <p:cNvSpPr txBox="1">
            <a:spLocks noGrp="1"/>
          </p:cNvSpPr>
          <p:nvPr>
            <p:ph type="dt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44"/>
          <p:cNvSpPr txBox="1">
            <a:spLocks noGrp="1"/>
          </p:cNvSpPr>
          <p:nvPr>
            <p:ph type="ft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4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Google Shape;27;p45" descr="Droplets-HD-Content-R1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8" name="Google Shape;28;p45"/>
          <p:cNvSpPr txBox="1"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Twentieth Century"/>
              <a:buNone/>
              <a:defRPr sz="4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45"/>
          <p:cNvSpPr txBox="1"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7F7F7F"/>
                </a:solidFill>
              </a:defRPr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45"/>
          <p:cNvSpPr txBox="1">
            <a:spLocks noGrp="1"/>
          </p:cNvSpPr>
          <p:nvPr>
            <p:ph type="dt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45"/>
          <p:cNvSpPr txBox="1">
            <a:spLocks noGrp="1"/>
          </p:cNvSpPr>
          <p:nvPr>
            <p:ph type="ft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45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Google Shape;34;p46" descr="Droplets-HD-Content-R1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5" name="Google Shape;35;p46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46"/>
          <p:cNvSpPr txBox="1">
            <a:spLocks noGrp="1"/>
          </p:cNvSpPr>
          <p:nvPr>
            <p:ph type="body" idx="1"/>
          </p:nvPr>
        </p:nvSpPr>
        <p:spPr>
          <a:xfrm>
            <a:off x="913774" y="2367092"/>
            <a:ext cx="5106026" cy="342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46"/>
          <p:cNvSpPr txBox="1">
            <a:spLocks noGrp="1"/>
          </p:cNvSpPr>
          <p:nvPr>
            <p:ph type="body" idx="2"/>
          </p:nvPr>
        </p:nvSpPr>
        <p:spPr>
          <a:xfrm>
            <a:off x="6172200" y="2367092"/>
            <a:ext cx="5105400" cy="342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8" name="Google Shape;38;p46"/>
          <p:cNvSpPr txBox="1">
            <a:spLocks noGrp="1"/>
          </p:cNvSpPr>
          <p:nvPr>
            <p:ph type="dt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46"/>
          <p:cNvSpPr txBox="1">
            <a:spLocks noGrp="1"/>
          </p:cNvSpPr>
          <p:nvPr>
            <p:ph type="ft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46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Google Shape;42;p47" descr="Droplets-HD-Content-R1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3" name="Google Shape;43;p47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47"/>
          <p:cNvSpPr txBox="1"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SzPts val="2600"/>
              <a:buNone/>
              <a:defRPr sz="2600" b="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47"/>
          <p:cNvSpPr txBox="1">
            <a:spLocks noGrp="1"/>
          </p:cNvSpPr>
          <p:nvPr>
            <p:ph type="body" idx="2"/>
          </p:nvPr>
        </p:nvSpPr>
        <p:spPr>
          <a:xfrm>
            <a:off x="913774" y="3051012"/>
            <a:ext cx="5106027" cy="274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47"/>
          <p:cNvSpPr txBox="1">
            <a:spLocks noGrp="1"/>
          </p:cNvSpPr>
          <p:nvPr>
            <p:ph type="body" idx="3"/>
          </p:nvPr>
        </p:nvSpPr>
        <p:spPr>
          <a:xfrm>
            <a:off x="6396423" y="2371018"/>
            <a:ext cx="4881804" cy="6799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SzPts val="2600"/>
              <a:buNone/>
              <a:defRPr sz="2600" b="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7" name="Google Shape;47;p47"/>
          <p:cNvSpPr txBox="1">
            <a:spLocks noGrp="1"/>
          </p:cNvSpPr>
          <p:nvPr>
            <p:ph type="body" idx="4"/>
          </p:nvPr>
        </p:nvSpPr>
        <p:spPr>
          <a:xfrm>
            <a:off x="6172200" y="3051012"/>
            <a:ext cx="5105401" cy="274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8" name="Google Shape;48;p47"/>
          <p:cNvSpPr txBox="1">
            <a:spLocks noGrp="1"/>
          </p:cNvSpPr>
          <p:nvPr>
            <p:ph type="dt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47"/>
          <p:cNvSpPr txBox="1">
            <a:spLocks noGrp="1"/>
          </p:cNvSpPr>
          <p:nvPr>
            <p:ph type="ft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47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Google Shape;52;p48" descr="Droplets-HD-Content-R1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3" name="Google Shape;53;p48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48"/>
          <p:cNvSpPr txBox="1">
            <a:spLocks noGrp="1"/>
          </p:cNvSpPr>
          <p:nvPr>
            <p:ph type="dt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48"/>
          <p:cNvSpPr txBox="1">
            <a:spLocks noGrp="1"/>
          </p:cNvSpPr>
          <p:nvPr>
            <p:ph type="ft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48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Google Shape;58;p49" descr="Droplets-HD-Content-R1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9" name="Google Shape;59;p49"/>
          <p:cNvSpPr txBox="1">
            <a:spLocks noGrp="1"/>
          </p:cNvSpPr>
          <p:nvPr>
            <p:ph type="dt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49"/>
          <p:cNvSpPr txBox="1">
            <a:spLocks noGrp="1"/>
          </p:cNvSpPr>
          <p:nvPr>
            <p:ph type="ft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49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Google Shape;63;p50" descr="Droplets-HD-Content-R1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Google Shape;64;p50"/>
          <p:cNvSpPr txBox="1"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wentieth Century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50"/>
          <p:cNvSpPr txBox="1">
            <a:spLocks noGrp="1"/>
          </p:cNvSpPr>
          <p:nvPr>
            <p:ph type="body" idx="1"/>
          </p:nvPr>
        </p:nvSpPr>
        <p:spPr>
          <a:xfrm>
            <a:off x="5078062" y="609600"/>
            <a:ext cx="6200163" cy="51815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6" name="Google Shape;66;p50"/>
          <p:cNvSpPr txBox="1">
            <a:spLocks noGrp="1"/>
          </p:cNvSpPr>
          <p:nvPr>
            <p:ph type="body" idx="2"/>
          </p:nvPr>
        </p:nvSpPr>
        <p:spPr>
          <a:xfrm>
            <a:off x="913774" y="2632852"/>
            <a:ext cx="3935689" cy="31583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7" name="Google Shape;67;p50"/>
          <p:cNvSpPr txBox="1">
            <a:spLocks noGrp="1"/>
          </p:cNvSpPr>
          <p:nvPr>
            <p:ph type="dt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50"/>
          <p:cNvSpPr txBox="1">
            <a:spLocks noGrp="1"/>
          </p:cNvSpPr>
          <p:nvPr>
            <p:ph type="ft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50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Google Shape;71;p51" descr="Droplets-HD-Content-R1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2" name="Google Shape;72;p51"/>
          <p:cNvSpPr txBox="1"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wentieth Century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51"/>
          <p:cNvSpPr>
            <a:spLocks noGrp="1"/>
          </p:cNvSpPr>
          <p:nvPr>
            <p:ph type="pic" idx="2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 cmpd="sng">
            <a:solidFill>
              <a:srgbClr val="CBD7E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R="0" lvl="1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R="0" lvl="2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R="0" lvl="3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R="0" lvl="4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R="0" lvl="5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R="0" lvl="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R="0" lvl="7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R="0" lvl="8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  <p:sp>
        <p:nvSpPr>
          <p:cNvPr id="74" name="Google Shape;74;p51"/>
          <p:cNvSpPr txBox="1">
            <a:spLocks noGrp="1"/>
          </p:cNvSpPr>
          <p:nvPr>
            <p:ph type="body" idx="1"/>
          </p:nvPr>
        </p:nvSpPr>
        <p:spPr>
          <a:xfrm>
            <a:off x="913794" y="2632852"/>
            <a:ext cx="5934949" cy="31583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5" name="Google Shape;75;p51"/>
          <p:cNvSpPr txBox="1">
            <a:spLocks noGrp="1"/>
          </p:cNvSpPr>
          <p:nvPr>
            <p:ph type="dt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51"/>
          <p:cNvSpPr txBox="1">
            <a:spLocks noGrp="1"/>
          </p:cNvSpPr>
          <p:nvPr>
            <p:ph type="ft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51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anoramic Picture with Caption">
  <p:cSld name="Panoramic Picture with Caption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Google Shape;79;p52" descr="Droplets-HD-Content-R1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0" name="Google Shape;80;p52"/>
          <p:cNvSpPr txBox="1"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wentieth Century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52"/>
          <p:cNvSpPr>
            <a:spLocks noGrp="1"/>
          </p:cNvSpPr>
          <p:nvPr>
            <p:ph type="pic" idx="2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 cmpd="sng">
            <a:solidFill>
              <a:srgbClr val="CBD7E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ctr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R="0" lvl="1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R="0" lvl="2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R="0" lvl="3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R="0" lvl="4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R="0" lvl="5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R="0" lvl="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R="0" lvl="7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R="0" lvl="8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  <p:sp>
        <p:nvSpPr>
          <p:cNvPr id="82" name="Google Shape;82;p52"/>
          <p:cNvSpPr txBox="1">
            <a:spLocks noGrp="1"/>
          </p:cNvSpPr>
          <p:nvPr>
            <p:ph type="body" idx="1"/>
          </p:nvPr>
        </p:nvSpPr>
        <p:spPr>
          <a:xfrm>
            <a:off x="913774" y="5108728"/>
            <a:ext cx="10364452" cy="682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3" name="Google Shape;83;p52"/>
          <p:cNvSpPr txBox="1">
            <a:spLocks noGrp="1"/>
          </p:cNvSpPr>
          <p:nvPr>
            <p:ph type="dt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52"/>
          <p:cNvSpPr txBox="1">
            <a:spLocks noGrp="1"/>
          </p:cNvSpPr>
          <p:nvPr>
            <p:ph type="ft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52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aption">
  <p:cSld name="Title and Caption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" name="Google Shape;87;p53" descr="Droplets-HD-Content-R1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Google Shape;88;p53"/>
          <p:cNvSpPr txBox="1"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wentieth Century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53"/>
          <p:cNvSpPr txBox="1">
            <a:spLocks noGrp="1"/>
          </p:cNvSpPr>
          <p:nvPr>
            <p:ph type="body" idx="1"/>
          </p:nvPr>
        </p:nvSpPr>
        <p:spPr>
          <a:xfrm>
            <a:off x="913775" y="4204821"/>
            <a:ext cx="10364452" cy="1586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90" name="Google Shape;90;p53"/>
          <p:cNvSpPr txBox="1">
            <a:spLocks noGrp="1"/>
          </p:cNvSpPr>
          <p:nvPr>
            <p:ph type="dt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53"/>
          <p:cNvSpPr txBox="1">
            <a:spLocks noGrp="1"/>
          </p:cNvSpPr>
          <p:nvPr>
            <p:ph type="ft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53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with Caption">
  <p:cSld name="Quote with Caption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Google Shape;94;p54" descr="Droplets-HD-Content-R1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Google Shape;95;p54"/>
          <p:cNvSpPr txBox="1"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wentieth Century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54"/>
          <p:cNvSpPr txBox="1">
            <a:spLocks noGrp="1"/>
          </p:cNvSpPr>
          <p:nvPr>
            <p:ph type="body" idx="1"/>
          </p:nvPr>
        </p:nvSpPr>
        <p:spPr>
          <a:xfrm>
            <a:off x="1720644" y="3610032"/>
            <a:ext cx="8752299" cy="594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97" name="Google Shape;97;p54"/>
          <p:cNvSpPr txBox="1">
            <a:spLocks noGrp="1"/>
          </p:cNvSpPr>
          <p:nvPr>
            <p:ph type="body" idx="2"/>
          </p:nvPr>
        </p:nvSpPr>
        <p:spPr>
          <a:xfrm>
            <a:off x="913774" y="4372796"/>
            <a:ext cx="10364452" cy="14210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98" name="Google Shape;98;p54"/>
          <p:cNvSpPr txBox="1">
            <a:spLocks noGrp="1"/>
          </p:cNvSpPr>
          <p:nvPr>
            <p:ph type="dt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54"/>
          <p:cNvSpPr txBox="1">
            <a:spLocks noGrp="1"/>
          </p:cNvSpPr>
          <p:nvPr>
            <p:ph type="ft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0" name="Google Shape;100;p54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01" name="Google Shape;101;p54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Twentieth Century"/>
              <a:buNone/>
            </a:pPr>
            <a:r>
              <a:rPr lang="en-GB" sz="8000" b="0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“</a:t>
            </a:r>
            <a:endParaRPr/>
          </a:p>
        </p:txBody>
      </p:sp>
      <p:sp>
        <p:nvSpPr>
          <p:cNvPr id="102" name="Google Shape;102;p54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Twentieth Century"/>
              <a:buNone/>
            </a:pPr>
            <a:r>
              <a:rPr lang="en-GB" sz="8000" b="0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”</a:t>
            </a: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ame Card">
  <p:cSld name="Name Card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" name="Google Shape;104;p55" descr="Droplets-HD-Content-R1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55"/>
          <p:cNvSpPr txBox="1"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wentieth Century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6" name="Google Shape;106;p55"/>
          <p:cNvSpPr txBox="1">
            <a:spLocks noGrp="1"/>
          </p:cNvSpPr>
          <p:nvPr>
            <p:ph type="body" idx="1"/>
          </p:nvPr>
        </p:nvSpPr>
        <p:spPr>
          <a:xfrm>
            <a:off x="913775" y="4662335"/>
            <a:ext cx="10364452" cy="11406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07" name="Google Shape;107;p55"/>
          <p:cNvSpPr txBox="1">
            <a:spLocks noGrp="1"/>
          </p:cNvSpPr>
          <p:nvPr>
            <p:ph type="dt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8" name="Google Shape;108;p55"/>
          <p:cNvSpPr txBox="1">
            <a:spLocks noGrp="1"/>
          </p:cNvSpPr>
          <p:nvPr>
            <p:ph type="ft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9" name="Google Shape;109;p55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 Column">
  <p:cSld name="3 Column"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" name="Google Shape;111;p56" descr="Droplets-HD-Content-R1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56"/>
          <p:cNvSpPr txBox="1"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56"/>
          <p:cNvSpPr txBox="1"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ctr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  <a:defRPr sz="2400" b="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14" name="Google Shape;114;p56"/>
          <p:cNvSpPr txBox="1">
            <a:spLocks noGrp="1"/>
          </p:cNvSpPr>
          <p:nvPr>
            <p:ph type="body" idx="2"/>
          </p:nvPr>
        </p:nvSpPr>
        <p:spPr>
          <a:xfrm>
            <a:off x="913774" y="2943355"/>
            <a:ext cx="3298976" cy="28478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115" name="Google Shape;115;p56"/>
          <p:cNvSpPr txBox="1">
            <a:spLocks noGrp="1"/>
          </p:cNvSpPr>
          <p:nvPr>
            <p:ph type="body" idx="3"/>
          </p:nvPr>
        </p:nvSpPr>
        <p:spPr>
          <a:xfrm>
            <a:off x="4452389" y="2367093"/>
            <a:ext cx="3291521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ctr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  <a:defRPr sz="2400" b="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16" name="Google Shape;116;p56"/>
          <p:cNvSpPr txBox="1">
            <a:spLocks noGrp="1"/>
          </p:cNvSpPr>
          <p:nvPr>
            <p:ph type="body" idx="4"/>
          </p:nvPr>
        </p:nvSpPr>
        <p:spPr>
          <a:xfrm>
            <a:off x="4441348" y="2943355"/>
            <a:ext cx="3303351" cy="28478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117" name="Google Shape;117;p56"/>
          <p:cNvSpPr txBox="1">
            <a:spLocks noGrp="1"/>
          </p:cNvSpPr>
          <p:nvPr>
            <p:ph type="body" idx="5"/>
          </p:nvPr>
        </p:nvSpPr>
        <p:spPr>
          <a:xfrm>
            <a:off x="7973298" y="2367093"/>
            <a:ext cx="3304928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ctr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  <a:defRPr sz="2400" b="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18" name="Google Shape;118;p56"/>
          <p:cNvSpPr txBox="1">
            <a:spLocks noGrp="1"/>
          </p:cNvSpPr>
          <p:nvPr>
            <p:ph type="body" idx="6"/>
          </p:nvPr>
        </p:nvSpPr>
        <p:spPr>
          <a:xfrm>
            <a:off x="7973298" y="2943355"/>
            <a:ext cx="3304928" cy="28478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119" name="Google Shape;119;p56"/>
          <p:cNvSpPr txBox="1">
            <a:spLocks noGrp="1"/>
          </p:cNvSpPr>
          <p:nvPr>
            <p:ph type="dt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0" name="Google Shape;120;p56"/>
          <p:cNvSpPr txBox="1">
            <a:spLocks noGrp="1"/>
          </p:cNvSpPr>
          <p:nvPr>
            <p:ph type="ft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1" name="Google Shape;121;p56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 Picture Column">
  <p:cSld name="3 Picture Column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" name="Google Shape;123;p57" descr="Droplets-HD-Content-R1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57"/>
          <p:cNvSpPr txBox="1"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57"/>
          <p:cNvSpPr txBox="1"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ctr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SzPts val="2200"/>
              <a:buNone/>
              <a:defRPr sz="2200" b="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26" name="Google Shape;126;p57"/>
          <p:cNvSpPr>
            <a:spLocks noGrp="1"/>
          </p:cNvSpPr>
          <p:nvPr>
            <p:ph type="pic" idx="2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 cmpd="sng">
            <a:solidFill>
              <a:srgbClr val="CBD7E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ctr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R="0" lvl="1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R="0" lvl="2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R="0" lvl="3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R="0" lvl="4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R="0" lvl="5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R="0" lvl="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R="0" lvl="7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R="0" lvl="8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  <p:sp>
        <p:nvSpPr>
          <p:cNvPr id="127" name="Google Shape;127;p57"/>
          <p:cNvSpPr txBox="1">
            <a:spLocks noGrp="1"/>
          </p:cNvSpPr>
          <p:nvPr>
            <p:ph type="body" idx="3"/>
          </p:nvPr>
        </p:nvSpPr>
        <p:spPr>
          <a:xfrm>
            <a:off x="913774" y="4781082"/>
            <a:ext cx="3296409" cy="1010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128" name="Google Shape;128;p57"/>
          <p:cNvSpPr txBox="1">
            <a:spLocks noGrp="1"/>
          </p:cNvSpPr>
          <p:nvPr>
            <p:ph type="body" idx="4"/>
          </p:nvPr>
        </p:nvSpPr>
        <p:spPr>
          <a:xfrm>
            <a:off x="4442759" y="4204820"/>
            <a:ext cx="3301828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ctr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SzPts val="2200"/>
              <a:buNone/>
              <a:defRPr sz="2200" b="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29" name="Google Shape;129;p57"/>
          <p:cNvSpPr>
            <a:spLocks noGrp="1"/>
          </p:cNvSpPr>
          <p:nvPr>
            <p:ph type="pic" idx="5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 cmpd="sng">
            <a:solidFill>
              <a:srgbClr val="CBD7E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ctr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R="0" lvl="1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R="0" lvl="2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R="0" lvl="3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R="0" lvl="4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R="0" lvl="5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R="0" lvl="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R="0" lvl="7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R="0" lvl="8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  <p:sp>
        <p:nvSpPr>
          <p:cNvPr id="130" name="Google Shape;130;p57"/>
          <p:cNvSpPr txBox="1">
            <a:spLocks noGrp="1"/>
          </p:cNvSpPr>
          <p:nvPr>
            <p:ph type="body" idx="6"/>
          </p:nvPr>
        </p:nvSpPr>
        <p:spPr>
          <a:xfrm>
            <a:off x="4441348" y="4781080"/>
            <a:ext cx="3303352" cy="10101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131" name="Google Shape;131;p57"/>
          <p:cNvSpPr txBox="1">
            <a:spLocks noGrp="1"/>
          </p:cNvSpPr>
          <p:nvPr>
            <p:ph type="body" idx="7"/>
          </p:nvPr>
        </p:nvSpPr>
        <p:spPr>
          <a:xfrm>
            <a:off x="7973298" y="4204820"/>
            <a:ext cx="3300681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ctr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SzPts val="2200"/>
              <a:buNone/>
              <a:defRPr sz="2200" b="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32" name="Google Shape;132;p57"/>
          <p:cNvSpPr>
            <a:spLocks noGrp="1"/>
          </p:cNvSpPr>
          <p:nvPr>
            <p:ph type="pic" idx="8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 cmpd="sng">
            <a:solidFill>
              <a:srgbClr val="CBD7E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ctr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R="0" lvl="1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R="0" lvl="2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R="0" lvl="3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R="0" lvl="4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R="0" lvl="5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R="0" lvl="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R="0" lvl="7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R="0" lvl="8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  <p:sp>
        <p:nvSpPr>
          <p:cNvPr id="133" name="Google Shape;133;p57"/>
          <p:cNvSpPr txBox="1">
            <a:spLocks noGrp="1"/>
          </p:cNvSpPr>
          <p:nvPr>
            <p:ph type="body" idx="9"/>
          </p:nvPr>
        </p:nvSpPr>
        <p:spPr>
          <a:xfrm>
            <a:off x="7973173" y="4781078"/>
            <a:ext cx="3305053" cy="10101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134" name="Google Shape;134;p57"/>
          <p:cNvSpPr txBox="1">
            <a:spLocks noGrp="1"/>
          </p:cNvSpPr>
          <p:nvPr>
            <p:ph type="dt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5" name="Google Shape;135;p57"/>
          <p:cNvSpPr txBox="1">
            <a:spLocks noGrp="1"/>
          </p:cNvSpPr>
          <p:nvPr>
            <p:ph type="ft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6" name="Google Shape;136;p57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58" descr="Droplets-HD-Content-R1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58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0" name="Google Shape;140;p58"/>
          <p:cNvSpPr txBox="1">
            <a:spLocks noGrp="1"/>
          </p:cNvSpPr>
          <p:nvPr>
            <p:ph type="body" idx="1"/>
          </p:nvPr>
        </p:nvSpPr>
        <p:spPr>
          <a:xfrm rot="5400000">
            <a:off x="4383948" y="-1103079"/>
            <a:ext cx="3424107" cy="103644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1" name="Google Shape;141;p58"/>
          <p:cNvSpPr txBox="1">
            <a:spLocks noGrp="1"/>
          </p:cNvSpPr>
          <p:nvPr>
            <p:ph type="dt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2" name="Google Shape;142;p58"/>
          <p:cNvSpPr txBox="1">
            <a:spLocks noGrp="1"/>
          </p:cNvSpPr>
          <p:nvPr>
            <p:ph type="ft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3" name="Google Shape;143;p58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" name="Google Shape;145;p59" descr="Droplets-HD-Content-R1d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6" name="Google Shape;146;p59"/>
          <p:cNvSpPr txBox="1">
            <a:spLocks noGrp="1"/>
          </p:cNvSpPr>
          <p:nvPr>
            <p:ph type="title"/>
          </p:nvPr>
        </p:nvSpPr>
        <p:spPr>
          <a:xfrm rot="5400000">
            <a:off x="7410763" y="1923737"/>
            <a:ext cx="5181599" cy="25533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wentieth Century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7" name="Google Shape;147;p59"/>
          <p:cNvSpPr txBox="1">
            <a:spLocks noGrp="1"/>
          </p:cNvSpPr>
          <p:nvPr>
            <p:ph type="body" idx="1"/>
          </p:nvPr>
        </p:nvSpPr>
        <p:spPr>
          <a:xfrm rot="5400000">
            <a:off x="2152338" y="-628961"/>
            <a:ext cx="5181599" cy="76587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8" name="Google Shape;148;p59"/>
          <p:cNvSpPr txBox="1">
            <a:spLocks noGrp="1"/>
          </p:cNvSpPr>
          <p:nvPr>
            <p:ph type="dt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9" name="Google Shape;149;p59"/>
          <p:cNvSpPr txBox="1">
            <a:spLocks noGrp="1"/>
          </p:cNvSpPr>
          <p:nvPr>
            <p:ph type="ft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0" name="Google Shape;150;p59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AC7EE"/>
            </a:gs>
            <a:gs pos="100000">
              <a:srgbClr val="87ABDA"/>
            </a:gs>
          </a:gsLst>
          <a:lin ang="5400000" scaled="0"/>
        </a:gra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6;p42" descr="\\DROBO-FS\QuickDrops\JB\PPTX NG\Droplets\LightingOverlay.png"/>
          <p:cNvPicPr preferRelativeResize="0"/>
          <p:nvPr/>
        </p:nvPicPr>
        <p:blipFill rotWithShape="1">
          <a:blip r:embed="rId19">
            <a:alphaModFix amt="80000"/>
          </a:blip>
          <a:srcRect/>
          <a:stretch/>
        </p:blipFill>
        <p:spPr>
          <a:xfrm>
            <a:off x="0" y="0"/>
            <a:ext cx="12192003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7;p42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wentieth Century"/>
              <a:buNone/>
              <a:defRPr sz="3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" name="Google Shape;8;p42"/>
          <p:cNvSpPr txBox="1"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55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914400" marR="0" lvl="1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1371600" marR="0" lvl="2" indent="-3302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1828800" marR="0" lvl="3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2286000" marR="0" lvl="4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2743200" marR="0" lvl="5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3200400" marR="0" lvl="6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3657600" marR="0" lvl="7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4114800" marR="0" lvl="8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  <p:sp>
        <p:nvSpPr>
          <p:cNvPr id="9" name="Google Shape;9;p42"/>
          <p:cNvSpPr txBox="1">
            <a:spLocks noGrp="1"/>
          </p:cNvSpPr>
          <p:nvPr>
            <p:ph type="dt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  <p:sp>
        <p:nvSpPr>
          <p:cNvPr id="10" name="Google Shape;10;p42"/>
          <p:cNvSpPr txBox="1">
            <a:spLocks noGrp="1"/>
          </p:cNvSpPr>
          <p:nvPr>
            <p:ph type="ft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  <p:sp>
        <p:nvSpPr>
          <p:cNvPr id="11" name="Google Shape;11;p42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0" marR="0" lvl="1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0" marR="0" lvl="2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0" marR="0" lvl="3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0" marR="0" lvl="4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0" marR="0" lvl="5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0" marR="0" lvl="6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0" marR="0" lvl="7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0" marR="0" lvl="8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1"/>
          <p:cNvSpPr txBox="1"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Twentieth Century"/>
              <a:buNone/>
            </a:pPr>
            <a:r>
              <a:rPr lang="en-GB"/>
              <a:t>MATHS</a:t>
            </a:r>
            <a:endParaRPr/>
          </a:p>
        </p:txBody>
      </p:sp>
      <p:sp>
        <p:nvSpPr>
          <p:cNvPr id="156" name="Google Shape;156;p1"/>
          <p:cNvSpPr txBox="1"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lang="en-GB" sz="4000">
                <a:solidFill>
                  <a:srgbClr val="FF0000"/>
                </a:solidFill>
              </a:rPr>
              <a:t>Day 1</a:t>
            </a:r>
            <a:endParaRPr sz="40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2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wentieth Century"/>
              <a:buNone/>
            </a:pPr>
            <a:endParaRPr/>
          </a:p>
        </p:txBody>
      </p:sp>
      <p:graphicFrame>
        <p:nvGraphicFramePr>
          <p:cNvPr id="162" name="Google Shape;162;p2"/>
          <p:cNvGraphicFramePr/>
          <p:nvPr>
            <p:extLst>
              <p:ext uri="{D42A27DB-BD31-4B8C-83A1-F6EECF244321}">
                <p14:modId xmlns:p14="http://schemas.microsoft.com/office/powerpoint/2010/main" val="404405733"/>
              </p:ext>
            </p:extLst>
          </p:nvPr>
        </p:nvGraphicFramePr>
        <p:xfrm>
          <a:off x="915026" y="684979"/>
          <a:ext cx="10363200" cy="1529715"/>
        </p:xfrm>
        <a:graphic>
          <a:graphicData uri="http://schemas.openxmlformats.org/drawingml/2006/table">
            <a:tbl>
              <a:tblPr>
                <a:noFill/>
                <a:tableStyleId>{FBDAA7E0-295E-4EF0-8479-FD2DD583FFD4}</a:tableStyleId>
              </a:tblPr>
              <a:tblGrid>
                <a:gridCol w="10363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08123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800" b="1" u="none" strike="noStrike" cap="none" dirty="0">
                          <a:solidFill>
                            <a:srgbClr val="CA3DCF"/>
                          </a:solidFill>
                        </a:rPr>
                        <a:t>LI: To be able to count forwards and backwards to 10.</a:t>
                      </a:r>
                      <a:endParaRPr sz="4800" b="1" u="none" strike="noStrike" cap="none" dirty="0">
                        <a:solidFill>
                          <a:srgbClr val="CA3DCF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114925" marR="114925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3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33224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A3DCF"/>
              </a:buClr>
              <a:buSzPts val="3600"/>
              <a:buFont typeface="Twentieth Century"/>
              <a:buNone/>
            </a:pPr>
            <a:r>
              <a:rPr lang="en-GB" b="1">
                <a:solidFill>
                  <a:srgbClr val="CA3DCF"/>
                </a:solidFill>
              </a:rPr>
              <a:t>WHAT IS COUNTING? </a:t>
            </a:r>
            <a:br>
              <a:rPr lang="en-GB" b="1">
                <a:solidFill>
                  <a:srgbClr val="CA3DCF"/>
                </a:solidFill>
              </a:rPr>
            </a:br>
            <a:br>
              <a:rPr lang="en-GB" b="1">
                <a:solidFill>
                  <a:srgbClr val="CA3DCF"/>
                </a:solidFill>
              </a:rPr>
            </a:br>
            <a:r>
              <a:rPr lang="en-GB"/>
              <a:t>WHAT CAN WE USE TO COUNT? </a:t>
            </a:r>
            <a:endParaRPr/>
          </a:p>
        </p:txBody>
      </p:sp>
      <p:sp>
        <p:nvSpPr>
          <p:cNvPr id="168" name="Google Shape;168;p3"/>
          <p:cNvSpPr txBox="1">
            <a:spLocks noGrp="1"/>
          </p:cNvSpPr>
          <p:nvPr>
            <p:ph type="body" idx="1"/>
          </p:nvPr>
        </p:nvSpPr>
        <p:spPr>
          <a:xfrm>
            <a:off x="913774" y="2367092"/>
            <a:ext cx="10363826" cy="342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1016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4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EB9E4"/>
              </a:buClr>
              <a:buSzPts val="3600"/>
              <a:buFont typeface="Twentieth Century"/>
              <a:buNone/>
            </a:pPr>
            <a:r>
              <a:rPr lang="en-GB" b="1">
                <a:solidFill>
                  <a:srgbClr val="5EB9E4"/>
                </a:solidFill>
              </a:rPr>
              <a:t>HOW MANY ARE THERE? </a:t>
            </a:r>
            <a:endParaRPr b="1">
              <a:solidFill>
                <a:srgbClr val="5EB9E4"/>
              </a:solidFill>
            </a:endParaRPr>
          </a:p>
        </p:txBody>
      </p:sp>
      <p:sp>
        <p:nvSpPr>
          <p:cNvPr id="174" name="Google Shape;174;p4"/>
          <p:cNvSpPr txBox="1">
            <a:spLocks noGrp="1"/>
          </p:cNvSpPr>
          <p:nvPr>
            <p:ph type="body" idx="1"/>
          </p:nvPr>
        </p:nvSpPr>
        <p:spPr>
          <a:xfrm>
            <a:off x="913774" y="2367092"/>
            <a:ext cx="10363826" cy="342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1016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</p:txBody>
      </p:sp>
      <p:pic>
        <p:nvPicPr>
          <p:cNvPr id="175" name="Google Shape;17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051402" y="2847773"/>
            <a:ext cx="1857375" cy="2733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5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EB9E4"/>
              </a:buClr>
              <a:buSzPts val="3600"/>
              <a:buFont typeface="Twentieth Century"/>
              <a:buNone/>
            </a:pPr>
            <a:r>
              <a:rPr lang="en-GB" b="1">
                <a:solidFill>
                  <a:srgbClr val="5EB9E4"/>
                </a:solidFill>
              </a:rPr>
              <a:t>HOW MANY ARE THERE? </a:t>
            </a:r>
            <a:endParaRPr b="1">
              <a:solidFill>
                <a:srgbClr val="5EB9E4"/>
              </a:solidFill>
            </a:endParaRPr>
          </a:p>
        </p:txBody>
      </p:sp>
      <p:pic>
        <p:nvPicPr>
          <p:cNvPr id="181" name="Google Shape;181;p5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6296651" y="2727001"/>
            <a:ext cx="4981575" cy="2085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" name="Google Shape;182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238312" y="2564438"/>
            <a:ext cx="1857375" cy="2733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6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EB9E4"/>
              </a:buClr>
              <a:buSzPts val="3600"/>
              <a:buFont typeface="Twentieth Century"/>
              <a:buNone/>
            </a:pPr>
            <a:r>
              <a:rPr lang="en-GB" b="1">
                <a:solidFill>
                  <a:srgbClr val="5EB9E4"/>
                </a:solidFill>
              </a:rPr>
              <a:t>HOW MANY ARE THERE? </a:t>
            </a:r>
            <a:endParaRPr b="1">
              <a:solidFill>
                <a:srgbClr val="5EB9E4"/>
              </a:solidFill>
            </a:endParaRPr>
          </a:p>
        </p:txBody>
      </p:sp>
      <p:pic>
        <p:nvPicPr>
          <p:cNvPr id="188" name="Google Shape;188;p6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2174543" y="2214694"/>
            <a:ext cx="1480751" cy="34242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7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B0F0"/>
              </a:buClr>
              <a:buSzPts val="3600"/>
              <a:buFont typeface="Twentieth Century"/>
              <a:buNone/>
            </a:pPr>
            <a:r>
              <a:rPr lang="en-GB" b="1">
                <a:solidFill>
                  <a:srgbClr val="00B0F0"/>
                </a:solidFill>
              </a:rPr>
              <a:t>HOW MANY ARE THERE? </a:t>
            </a:r>
            <a:endParaRPr b="1">
              <a:solidFill>
                <a:srgbClr val="00B0F0"/>
              </a:solidFill>
            </a:endParaRPr>
          </a:p>
        </p:txBody>
      </p:sp>
      <p:pic>
        <p:nvPicPr>
          <p:cNvPr id="194" name="Google Shape;194;p7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2174543" y="2214694"/>
            <a:ext cx="1480751" cy="34242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5" name="Google Shape;195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115605" y="2541968"/>
            <a:ext cx="4991100" cy="2057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8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B0F0"/>
              </a:buClr>
              <a:buSzPts val="3600"/>
              <a:buFont typeface="Twentieth Century"/>
              <a:buNone/>
            </a:pPr>
            <a:r>
              <a:rPr lang="en-GB" b="1">
                <a:solidFill>
                  <a:srgbClr val="00B0F0"/>
                </a:solidFill>
              </a:rPr>
              <a:t>HOW MANY ARE THERE? </a:t>
            </a:r>
            <a:endParaRPr b="1">
              <a:solidFill>
                <a:srgbClr val="00B0F0"/>
              </a:solidFill>
            </a:endParaRPr>
          </a:p>
        </p:txBody>
      </p:sp>
      <p:pic>
        <p:nvPicPr>
          <p:cNvPr id="201" name="Google Shape;201;p8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4510087" y="2376385"/>
            <a:ext cx="1555862" cy="167724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9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B0F0"/>
              </a:buClr>
              <a:buSzPts val="3600"/>
              <a:buFont typeface="Twentieth Century"/>
              <a:buNone/>
            </a:pPr>
            <a:r>
              <a:rPr lang="en-GB" b="1">
                <a:solidFill>
                  <a:srgbClr val="00B0F0"/>
                </a:solidFill>
              </a:rPr>
              <a:t>HOW MANY ARE THERE? </a:t>
            </a:r>
            <a:endParaRPr b="1">
              <a:solidFill>
                <a:srgbClr val="00B0F0"/>
              </a:solidFill>
            </a:endParaRPr>
          </a:p>
        </p:txBody>
      </p:sp>
      <p:pic>
        <p:nvPicPr>
          <p:cNvPr id="207" name="Google Shape;207;p9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2732803" y="2621084"/>
            <a:ext cx="1555862" cy="1677241"/>
          </a:xfrm>
          <a:prstGeom prst="rect">
            <a:avLst/>
          </a:prstGeom>
          <a:noFill/>
          <a:ln>
            <a:noFill/>
          </a:ln>
        </p:spPr>
      </p:pic>
      <p:pic>
        <p:nvPicPr>
          <p:cNvPr id="208" name="Google Shape;208;p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691263" y="2421479"/>
            <a:ext cx="4895850" cy="2076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10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wentieth Century"/>
              <a:buNone/>
            </a:pPr>
            <a:r>
              <a:rPr lang="en-GB"/>
              <a:t>TODAY YOU WILL BE MATCHING A NUMBER WITH THE IMAGE</a:t>
            </a:r>
            <a:endParaRPr/>
          </a:p>
        </p:txBody>
      </p:sp>
      <p:pic>
        <p:nvPicPr>
          <p:cNvPr id="214" name="Google Shape;214;p10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7104711" y="4312444"/>
            <a:ext cx="1371600" cy="1362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5" name="Google Shape;215;p1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104711" y="2367090"/>
            <a:ext cx="1047750" cy="1400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6" name="Google Shape;216;p1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372539" y="2224216"/>
            <a:ext cx="2724150" cy="1685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7" name="Google Shape;217;p1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429689" y="4480640"/>
            <a:ext cx="2667000" cy="1657350"/>
          </a:xfrm>
          <a:prstGeom prst="rect">
            <a:avLst/>
          </a:prstGeom>
          <a:noFill/>
          <a:ln>
            <a:noFill/>
          </a:ln>
        </p:spPr>
      </p:pic>
      <p:sp>
        <p:nvSpPr>
          <p:cNvPr id="218" name="Google Shape;218;p10"/>
          <p:cNvSpPr txBox="1"/>
          <p:nvPr/>
        </p:nvSpPr>
        <p:spPr>
          <a:xfrm>
            <a:off x="8912180" y="2472744"/>
            <a:ext cx="2768958" cy="1384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1" i="0" u="none" strike="noStrike" cap="none">
                <a:solidFill>
                  <a:srgbClr val="C41E5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Which number represents which image?</a:t>
            </a:r>
            <a:endParaRPr sz="2800" b="1">
              <a:solidFill>
                <a:srgbClr val="C41E5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1"/>
          <p:cNvSpPr txBox="1"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Twentieth Century"/>
              <a:buNone/>
            </a:pPr>
            <a:r>
              <a:rPr lang="en-GB"/>
              <a:t>MATHS</a:t>
            </a:r>
            <a:endParaRPr/>
          </a:p>
        </p:txBody>
      </p:sp>
      <p:sp>
        <p:nvSpPr>
          <p:cNvPr id="224" name="Google Shape;224;p11"/>
          <p:cNvSpPr txBox="1"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lang="en-GB" sz="4000">
                <a:solidFill>
                  <a:srgbClr val="FF0000"/>
                </a:solidFill>
              </a:rPr>
              <a:t>Day 2</a:t>
            </a:r>
            <a:endParaRPr sz="40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12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wentieth Century"/>
              <a:buNone/>
            </a:pPr>
            <a:endParaRPr/>
          </a:p>
        </p:txBody>
      </p:sp>
      <p:graphicFrame>
        <p:nvGraphicFramePr>
          <p:cNvPr id="230" name="Google Shape;230;p12"/>
          <p:cNvGraphicFramePr/>
          <p:nvPr/>
        </p:nvGraphicFramePr>
        <p:xfrm>
          <a:off x="734096" y="141660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{FBDAA7E0-295E-4EF0-8479-FD2DD583FFD4}</a:tableStyleId>
              </a:tblPr>
              <a:tblGrid>
                <a:gridCol w="10363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96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800" b="1" u="none" strike="noStrike" cap="none">
                          <a:solidFill>
                            <a:srgbClr val="CA3DCF"/>
                          </a:solidFill>
                        </a:rPr>
                        <a:t>LI: To compare objects in a range of contexts. </a:t>
                      </a:r>
                      <a:endParaRPr sz="4800" b="1" u="none" strike="noStrike" cap="none">
                        <a:solidFill>
                          <a:srgbClr val="CA3DCF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114925" marR="114925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13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wentieth Century"/>
              <a:buNone/>
            </a:pPr>
            <a:r>
              <a:rPr lang="en-GB"/>
              <a:t>WHICH ONE IS TALLER?</a:t>
            </a:r>
            <a:endParaRPr/>
          </a:p>
        </p:txBody>
      </p:sp>
      <p:pic>
        <p:nvPicPr>
          <p:cNvPr id="236" name="Google Shape;236;p13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4234114" y="2006355"/>
            <a:ext cx="3725029" cy="43223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4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wentieth Century"/>
              <a:buNone/>
            </a:pPr>
            <a:r>
              <a:rPr lang="en-GB"/>
              <a:t>WHICH ONE IS TALLER?</a:t>
            </a:r>
            <a:endParaRPr/>
          </a:p>
        </p:txBody>
      </p:sp>
      <p:pic>
        <p:nvPicPr>
          <p:cNvPr id="242" name="Google Shape;242;p14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1606824" y="1941960"/>
            <a:ext cx="3725029" cy="4322337"/>
          </a:xfrm>
          <a:prstGeom prst="rect">
            <a:avLst/>
          </a:prstGeom>
          <a:noFill/>
          <a:ln>
            <a:noFill/>
          </a:ln>
        </p:spPr>
      </p:pic>
      <p:sp>
        <p:nvSpPr>
          <p:cNvPr id="243" name="Google Shape;243;p14"/>
          <p:cNvSpPr/>
          <p:nvPr/>
        </p:nvSpPr>
        <p:spPr>
          <a:xfrm>
            <a:off x="6024901" y="2214693"/>
            <a:ext cx="3904709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The man is taller than the boy. </a:t>
            </a:r>
            <a:endParaRPr sz="3600">
              <a:solidFill>
                <a:schemeClr val="dk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15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wentieth Century"/>
              <a:buNone/>
            </a:pPr>
            <a:endParaRPr/>
          </a:p>
        </p:txBody>
      </p:sp>
      <p:pic>
        <p:nvPicPr>
          <p:cNvPr id="249" name="Google Shape;249;p15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2039491" y="1532585"/>
            <a:ext cx="4721918" cy="467636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16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wentieth Century"/>
              <a:buNone/>
            </a:pPr>
            <a:endParaRPr/>
          </a:p>
        </p:txBody>
      </p:sp>
      <p:pic>
        <p:nvPicPr>
          <p:cNvPr id="255" name="Google Shape;255;p16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513514" y="914400"/>
            <a:ext cx="5372132" cy="5320311"/>
          </a:xfrm>
          <a:prstGeom prst="rect">
            <a:avLst/>
          </a:prstGeom>
          <a:noFill/>
          <a:ln>
            <a:noFill/>
          </a:ln>
        </p:spPr>
      </p:pic>
      <p:sp>
        <p:nvSpPr>
          <p:cNvPr id="256" name="Google Shape;256;p16"/>
          <p:cNvSpPr/>
          <p:nvPr/>
        </p:nvSpPr>
        <p:spPr>
          <a:xfrm>
            <a:off x="6135599" y="2445844"/>
            <a:ext cx="6146491" cy="28623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The grey tower is taller than the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white tower.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>
              <a:solidFill>
                <a:schemeClr val="dk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The white tower is shorter than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the grey tower. </a:t>
            </a:r>
            <a:endParaRPr sz="3600">
              <a:solidFill>
                <a:schemeClr val="dk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17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wentieth Century"/>
              <a:buNone/>
            </a:pPr>
            <a:r>
              <a:rPr lang="en-GB"/>
              <a:t>WHICH ONE IS BIGGER? </a:t>
            </a:r>
            <a:endParaRPr/>
          </a:p>
        </p:txBody>
      </p:sp>
      <p:pic>
        <p:nvPicPr>
          <p:cNvPr id="262" name="Google Shape;262;p17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2517469" y="2214694"/>
            <a:ext cx="6971912" cy="36323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18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wentieth Century"/>
              <a:buNone/>
            </a:pPr>
            <a:r>
              <a:rPr lang="en-GB"/>
              <a:t>THE ELEPHANT IS BIGGER THAN THE MOUSE.</a:t>
            </a:r>
            <a:br>
              <a:rPr lang="en-GB"/>
            </a:br>
            <a:br>
              <a:rPr lang="en-GB"/>
            </a:br>
            <a:r>
              <a:rPr lang="en-GB"/>
              <a:t>THE MOUSE IS SMALLER THAN THE ELEPHANT.</a:t>
            </a:r>
            <a:endParaRPr/>
          </a:p>
        </p:txBody>
      </p:sp>
      <p:pic>
        <p:nvPicPr>
          <p:cNvPr id="268" name="Google Shape;268;p18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913775" y="2356362"/>
            <a:ext cx="6971912" cy="36323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19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wentieth Century"/>
              <a:buNone/>
            </a:pPr>
            <a:r>
              <a:rPr lang="en-GB"/>
              <a:t>WHICH ONE IS LONGER? </a:t>
            </a:r>
            <a:endParaRPr/>
          </a:p>
        </p:txBody>
      </p:sp>
      <p:sp>
        <p:nvSpPr>
          <p:cNvPr id="274" name="Google Shape;274;p19"/>
          <p:cNvSpPr txBox="1">
            <a:spLocks noGrp="1"/>
          </p:cNvSpPr>
          <p:nvPr>
            <p:ph type="body" idx="1"/>
          </p:nvPr>
        </p:nvSpPr>
        <p:spPr>
          <a:xfrm>
            <a:off x="913774" y="2367092"/>
            <a:ext cx="10363826" cy="342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1016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</p:txBody>
      </p:sp>
      <p:pic>
        <p:nvPicPr>
          <p:cNvPr id="275" name="Google Shape;275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23059" y="2851597"/>
            <a:ext cx="5095875" cy="2133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20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wentieth Century"/>
              <a:buNone/>
            </a:pPr>
            <a:r>
              <a:rPr lang="en-GB"/>
              <a:t>THE PEN AND THE PENCIL ARE THE SAME LENGTH.</a:t>
            </a:r>
            <a:endParaRPr/>
          </a:p>
        </p:txBody>
      </p:sp>
      <p:sp>
        <p:nvSpPr>
          <p:cNvPr id="281" name="Google Shape;281;p20"/>
          <p:cNvSpPr txBox="1">
            <a:spLocks noGrp="1"/>
          </p:cNvSpPr>
          <p:nvPr>
            <p:ph type="body" idx="1"/>
          </p:nvPr>
        </p:nvSpPr>
        <p:spPr>
          <a:xfrm>
            <a:off x="913774" y="2367092"/>
            <a:ext cx="10363826" cy="342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1016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</p:txBody>
      </p:sp>
      <p:pic>
        <p:nvPicPr>
          <p:cNvPr id="282" name="Google Shape;282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23059" y="2851597"/>
            <a:ext cx="5095875" cy="2133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21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wentieth Century"/>
              <a:buNone/>
            </a:pPr>
            <a:r>
              <a:rPr lang="en-GB"/>
              <a:t>TODAY YOU WILL BE COMPARING OBJECTS AND USING SENTENCE STEMS </a:t>
            </a:r>
            <a:endParaRPr/>
          </a:p>
        </p:txBody>
      </p:sp>
      <p:sp>
        <p:nvSpPr>
          <p:cNvPr id="288" name="Google Shape;288;p21"/>
          <p:cNvSpPr txBox="1">
            <a:spLocks noGrp="1"/>
          </p:cNvSpPr>
          <p:nvPr>
            <p:ph type="body" idx="1"/>
          </p:nvPr>
        </p:nvSpPr>
        <p:spPr>
          <a:xfrm>
            <a:off x="913774" y="2367092"/>
            <a:ext cx="10363826" cy="342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THE BOY IS SHORTER THAN THE MAN. 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p22"/>
          <p:cNvSpPr txBox="1"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Twentieth Century"/>
              <a:buNone/>
            </a:pPr>
            <a:r>
              <a:rPr lang="en-GB"/>
              <a:t>MATHS</a:t>
            </a:r>
            <a:endParaRPr/>
          </a:p>
        </p:txBody>
      </p:sp>
      <p:sp>
        <p:nvSpPr>
          <p:cNvPr id="294" name="Google Shape;294;p22"/>
          <p:cNvSpPr txBox="1"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lang="en-GB" sz="4000">
                <a:solidFill>
                  <a:srgbClr val="FF0000"/>
                </a:solidFill>
              </a:rPr>
              <a:t>Day 3</a:t>
            </a:r>
            <a:endParaRPr sz="40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23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wentieth Century"/>
              <a:buNone/>
            </a:pPr>
            <a:endParaRPr/>
          </a:p>
        </p:txBody>
      </p:sp>
      <p:graphicFrame>
        <p:nvGraphicFramePr>
          <p:cNvPr id="300" name="Google Shape;300;p23"/>
          <p:cNvGraphicFramePr/>
          <p:nvPr>
            <p:extLst>
              <p:ext uri="{D42A27DB-BD31-4B8C-83A1-F6EECF244321}">
                <p14:modId xmlns:p14="http://schemas.microsoft.com/office/powerpoint/2010/main" val="4282886375"/>
              </p:ext>
            </p:extLst>
          </p:nvPr>
        </p:nvGraphicFramePr>
        <p:xfrm>
          <a:off x="734096" y="1127464"/>
          <a:ext cx="10363200" cy="1036155"/>
        </p:xfrm>
        <a:graphic>
          <a:graphicData uri="http://schemas.openxmlformats.org/drawingml/2006/table">
            <a:tbl>
              <a:tblPr>
                <a:noFill/>
                <a:tableStyleId>{FBDAA7E0-295E-4EF0-8479-FD2DD583FFD4}</a:tableStyleId>
              </a:tblPr>
              <a:tblGrid>
                <a:gridCol w="10363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03615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800" b="1" u="none" strike="noStrike" cap="none" dirty="0">
                          <a:solidFill>
                            <a:srgbClr val="CA3DCF"/>
                          </a:solidFill>
                        </a:rPr>
                        <a:t>LI: To count and order numbers to 10.</a:t>
                      </a:r>
                      <a:endParaRPr sz="4800" b="1" u="none" strike="noStrike" cap="none" dirty="0">
                        <a:solidFill>
                          <a:srgbClr val="CA3DCF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114925" marR="114925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301" name="Google Shape;301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21347" y="2632523"/>
            <a:ext cx="5210933" cy="2931150"/>
          </a:xfrm>
          <a:prstGeom prst="rect">
            <a:avLst/>
          </a:prstGeom>
          <a:noFill/>
          <a:ln>
            <a:noFill/>
          </a:ln>
        </p:spPr>
      </p:pic>
      <p:sp>
        <p:nvSpPr>
          <p:cNvPr id="302" name="Google Shape;302;p23"/>
          <p:cNvSpPr/>
          <p:nvPr/>
        </p:nvSpPr>
        <p:spPr>
          <a:xfrm>
            <a:off x="6620273" y="3012782"/>
            <a:ext cx="3772977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Only watch for 2 min 19 sec. </a:t>
            </a:r>
            <a:endParaRPr sz="3600">
              <a:solidFill>
                <a:schemeClr val="dk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24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Twentieth Century"/>
              <a:buNone/>
            </a:pPr>
            <a:r>
              <a:rPr lang="en-GB" b="1">
                <a:solidFill>
                  <a:srgbClr val="FF0000"/>
                </a:solidFill>
              </a:rPr>
              <a:t>CAN YOU PUT THESE IN ORDER? </a:t>
            </a:r>
            <a:endParaRPr b="1">
              <a:solidFill>
                <a:srgbClr val="FF0000"/>
              </a:solidFill>
            </a:endParaRPr>
          </a:p>
        </p:txBody>
      </p:sp>
      <p:pic>
        <p:nvPicPr>
          <p:cNvPr id="308" name="Google Shape;308;p24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6811380" y="2386142"/>
            <a:ext cx="1685925" cy="1695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9" name="Google Shape;309;p2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226712" y="2367092"/>
            <a:ext cx="1676400" cy="1714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0" name="Google Shape;310;p2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62223" y="2367092"/>
            <a:ext cx="1781175" cy="1666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25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wentieth Century"/>
              <a:buNone/>
            </a:pPr>
            <a:r>
              <a:rPr lang="en-GB" b="1"/>
              <a:t>CAN YOU PUT THESE IN ORDER? </a:t>
            </a:r>
            <a:endParaRPr b="1"/>
          </a:p>
        </p:txBody>
      </p:sp>
      <p:pic>
        <p:nvPicPr>
          <p:cNvPr id="316" name="Google Shape;316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30267" y="1957516"/>
            <a:ext cx="1952625" cy="2486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17" name="Google Shape;317;p25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4">
            <a:alphaModFix/>
          </a:blip>
          <a:srcRect/>
          <a:stretch/>
        </p:blipFill>
        <p:spPr>
          <a:xfrm>
            <a:off x="6948485" y="1928940"/>
            <a:ext cx="2019300" cy="2543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18" name="Google Shape;318;p2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75101" y="1957516"/>
            <a:ext cx="1781175" cy="2390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26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41E51"/>
              </a:buClr>
              <a:buSzPts val="3600"/>
              <a:buFont typeface="Twentieth Century"/>
              <a:buNone/>
            </a:pPr>
            <a:r>
              <a:rPr lang="en-GB" b="1">
                <a:solidFill>
                  <a:srgbClr val="C41E51"/>
                </a:solidFill>
              </a:rPr>
              <a:t>CAN YOU PUT THESE IN ORDER? </a:t>
            </a:r>
            <a:endParaRPr/>
          </a:p>
        </p:txBody>
      </p:sp>
      <p:pic>
        <p:nvPicPr>
          <p:cNvPr id="324" name="Google Shape;324;p26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3840811" y="3035557"/>
            <a:ext cx="2066925" cy="2009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25" name="Google Shape;325;p2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269576" y="2578357"/>
            <a:ext cx="1590675" cy="2466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26" name="Google Shape;326;p2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084990" y="1902082"/>
            <a:ext cx="1447800" cy="3143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p27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wentieth Century"/>
              <a:buNone/>
            </a:pPr>
            <a:r>
              <a:rPr lang="en-GB"/>
              <a:t>TODAY YOU WILL BE MAKING NUMBER BLOCKS USING UNIFIX CUBES AND MATCHING THEM TO NUMICONS</a:t>
            </a:r>
            <a:endParaRPr/>
          </a:p>
        </p:txBody>
      </p:sp>
      <p:sp>
        <p:nvSpPr>
          <p:cNvPr id="332" name="Google Shape;332;p27"/>
          <p:cNvSpPr txBox="1">
            <a:spLocks noGrp="1"/>
          </p:cNvSpPr>
          <p:nvPr>
            <p:ph type="body" idx="1"/>
          </p:nvPr>
        </p:nvSpPr>
        <p:spPr>
          <a:xfrm>
            <a:off x="913774" y="2367092"/>
            <a:ext cx="10363826" cy="342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1016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28"/>
          <p:cNvSpPr txBox="1"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Twentieth Century"/>
              <a:buNone/>
            </a:pPr>
            <a:r>
              <a:rPr lang="en-GB"/>
              <a:t>MATHS</a:t>
            </a:r>
            <a:endParaRPr/>
          </a:p>
        </p:txBody>
      </p:sp>
      <p:sp>
        <p:nvSpPr>
          <p:cNvPr id="338" name="Google Shape;338;p28"/>
          <p:cNvSpPr txBox="1"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lang="en-GB" sz="4000">
                <a:solidFill>
                  <a:srgbClr val="FF0000"/>
                </a:solidFill>
              </a:rPr>
              <a:t>Day 4</a:t>
            </a:r>
            <a:endParaRPr sz="40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p29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wentieth Century"/>
              <a:buNone/>
            </a:pPr>
            <a:endParaRPr/>
          </a:p>
        </p:txBody>
      </p:sp>
      <p:graphicFrame>
        <p:nvGraphicFramePr>
          <p:cNvPr id="344" name="Google Shape;344;p29"/>
          <p:cNvGraphicFramePr/>
          <p:nvPr/>
        </p:nvGraphicFramePr>
        <p:xfrm>
          <a:off x="734096" y="141660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{FBDAA7E0-295E-4EF0-8479-FD2DD583FFD4}</a:tableStyleId>
              </a:tblPr>
              <a:tblGrid>
                <a:gridCol w="10363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96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800" b="1" u="none" strike="noStrike" cap="none">
                          <a:solidFill>
                            <a:srgbClr val="CA3DCF"/>
                          </a:solidFill>
                        </a:rPr>
                        <a:t>LI: To read and write numerals to 10. </a:t>
                      </a:r>
                      <a:endParaRPr sz="4800" b="1" u="none" strike="noStrike" cap="none">
                        <a:solidFill>
                          <a:srgbClr val="CA3DCF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114925" marR="114925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30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3600"/>
              <a:buFont typeface="Twentieth Century"/>
              <a:buNone/>
            </a:pPr>
            <a:r>
              <a:rPr lang="en-GB" b="1">
                <a:solidFill>
                  <a:srgbClr val="00B050"/>
                </a:solidFill>
              </a:rPr>
              <a:t>HOW MANY COINS ARE HERE? HOW DO WE KNOW? </a:t>
            </a:r>
            <a:endParaRPr b="1">
              <a:solidFill>
                <a:srgbClr val="00B050"/>
              </a:solidFill>
            </a:endParaRPr>
          </a:p>
        </p:txBody>
      </p:sp>
      <p:pic>
        <p:nvPicPr>
          <p:cNvPr id="350" name="Google Shape;350;p30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3302625" y="2936081"/>
            <a:ext cx="781050" cy="76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1" name="Google Shape;351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73400" y="4038468"/>
            <a:ext cx="781050" cy="76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2" name="Google Shape;352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363925" y="2936081"/>
            <a:ext cx="781050" cy="762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p31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41E51"/>
              </a:buClr>
              <a:buSzPts val="3600"/>
              <a:buFont typeface="Twentieth Century"/>
              <a:buNone/>
            </a:pPr>
            <a:r>
              <a:rPr lang="en-GB" b="1">
                <a:solidFill>
                  <a:srgbClr val="C41E51"/>
                </a:solidFill>
              </a:rPr>
              <a:t>HOW MANY ARE HERE? HOW DO WE KNOW? </a:t>
            </a:r>
            <a:endParaRPr b="1">
              <a:solidFill>
                <a:srgbClr val="C41E51"/>
              </a:solidFill>
            </a:endParaRPr>
          </a:p>
        </p:txBody>
      </p:sp>
      <p:pic>
        <p:nvPicPr>
          <p:cNvPr id="358" name="Google Shape;358;p31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1031719" y="2176242"/>
            <a:ext cx="1190625" cy="1057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59" name="Google Shape;359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71817" y="3448319"/>
            <a:ext cx="1190625" cy="1057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60" name="Google Shape;360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13775" y="4252343"/>
            <a:ext cx="1190625" cy="1057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61" name="Google Shape;361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397397" y="4252342"/>
            <a:ext cx="1190625" cy="1057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62" name="Google Shape;362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86158" y="2391044"/>
            <a:ext cx="1190625" cy="1057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32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41E51"/>
              </a:buClr>
              <a:buSzPts val="3600"/>
              <a:buFont typeface="Twentieth Century"/>
              <a:buNone/>
            </a:pPr>
            <a:r>
              <a:rPr lang="en-GB" b="1">
                <a:solidFill>
                  <a:srgbClr val="C41E51"/>
                </a:solidFill>
              </a:rPr>
              <a:t>HOW MANY ARE HERE? HOW DO WE KNOW? </a:t>
            </a:r>
            <a:endParaRPr b="1">
              <a:solidFill>
                <a:srgbClr val="C41E51"/>
              </a:solidFill>
            </a:endParaRPr>
          </a:p>
        </p:txBody>
      </p:sp>
      <p:sp>
        <p:nvSpPr>
          <p:cNvPr id="368" name="Google Shape;368;p32"/>
          <p:cNvSpPr txBox="1">
            <a:spLocks noGrp="1"/>
          </p:cNvSpPr>
          <p:nvPr>
            <p:ph type="body" idx="1"/>
          </p:nvPr>
        </p:nvSpPr>
        <p:spPr>
          <a:xfrm>
            <a:off x="913774" y="2367092"/>
            <a:ext cx="10363826" cy="342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1016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</p:txBody>
      </p:sp>
      <p:pic>
        <p:nvPicPr>
          <p:cNvPr id="369" name="Google Shape;369;p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04345" y="2367092"/>
            <a:ext cx="4603253" cy="1844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p33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wentieth Century"/>
              <a:buNone/>
            </a:pPr>
            <a:r>
              <a:rPr lang="en-GB"/>
              <a:t>TODAY YOU WILL BE LEARNING TO RECOGNISE HOW MANY OF EACH THERE ARE AND TO WRITE NUMBERS TO 10. </a:t>
            </a:r>
            <a:endParaRPr/>
          </a:p>
        </p:txBody>
      </p:sp>
      <p:sp>
        <p:nvSpPr>
          <p:cNvPr id="375" name="Google Shape;375;p33"/>
          <p:cNvSpPr txBox="1">
            <a:spLocks noGrp="1"/>
          </p:cNvSpPr>
          <p:nvPr>
            <p:ph type="body" idx="1"/>
          </p:nvPr>
        </p:nvSpPr>
        <p:spPr>
          <a:xfrm>
            <a:off x="913774" y="2367092"/>
            <a:ext cx="10363826" cy="342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1016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p34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wentieth Century"/>
              <a:buNone/>
            </a:pPr>
            <a:r>
              <a:rPr lang="en-GB"/>
              <a:t>LET’S WRITE THESE NUMBERS IN THE AIR</a:t>
            </a:r>
            <a:endParaRPr/>
          </a:p>
        </p:txBody>
      </p:sp>
      <p:pic>
        <p:nvPicPr>
          <p:cNvPr id="381" name="Google Shape;381;p34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4397933" y="2386179"/>
            <a:ext cx="2105898" cy="26724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p35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wentieth Century"/>
              <a:buNone/>
            </a:pPr>
            <a:r>
              <a:rPr lang="en-GB"/>
              <a:t>LET’S WRITE THESE NUMBERS IN THE AIR</a:t>
            </a:r>
            <a:endParaRPr/>
          </a:p>
        </p:txBody>
      </p:sp>
      <p:pic>
        <p:nvPicPr>
          <p:cNvPr id="387" name="Google Shape;387;p35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4694886" y="2486394"/>
            <a:ext cx="2209800" cy="2438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p36"/>
          <p:cNvSpPr txBox="1"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Twentieth Century"/>
              <a:buNone/>
            </a:pPr>
            <a:r>
              <a:rPr lang="en-GB"/>
              <a:t>MATHS</a:t>
            </a:r>
            <a:endParaRPr/>
          </a:p>
        </p:txBody>
      </p:sp>
      <p:sp>
        <p:nvSpPr>
          <p:cNvPr id="393" name="Google Shape;393;p36"/>
          <p:cNvSpPr txBox="1"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lang="en-GB" sz="4000">
                <a:solidFill>
                  <a:srgbClr val="FF0000"/>
                </a:solidFill>
              </a:rPr>
              <a:t>Day 5</a:t>
            </a:r>
            <a:endParaRPr sz="40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Google Shape;398;p37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wentieth Century"/>
              <a:buNone/>
            </a:pPr>
            <a:endParaRPr/>
          </a:p>
        </p:txBody>
      </p:sp>
      <p:graphicFrame>
        <p:nvGraphicFramePr>
          <p:cNvPr id="399" name="Google Shape;399;p37"/>
          <p:cNvGraphicFramePr/>
          <p:nvPr/>
        </p:nvGraphicFramePr>
        <p:xfrm>
          <a:off x="734096" y="144243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{FBDAA7E0-295E-4EF0-8479-FD2DD583FFD4}</a:tableStyleId>
              </a:tblPr>
              <a:tblGrid>
                <a:gridCol w="10363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535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800" b="1" u="none" strike="noStrike" cap="none">
                          <a:solidFill>
                            <a:srgbClr val="CA3DCF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LI: To read and write numerals to 10 in words.</a:t>
                      </a:r>
                      <a:endParaRPr sz="4800" b="1" u="none" strike="noStrike" cap="none">
                        <a:solidFill>
                          <a:srgbClr val="CA3DCF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114925" marR="114925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Google Shape;404;p38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wentieth Century"/>
              <a:buNone/>
            </a:pPr>
            <a:r>
              <a:rPr lang="en-GB"/>
              <a:t>THERE ARE 4 DOGS. HOW DO WE WRITE 4 IN WORDS?</a:t>
            </a:r>
            <a:endParaRPr/>
          </a:p>
        </p:txBody>
      </p:sp>
      <p:pic>
        <p:nvPicPr>
          <p:cNvPr id="405" name="Google Shape;405;p38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913775" y="2655965"/>
            <a:ext cx="1365786" cy="1507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406" name="Google Shape;406;p3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73048" y="2756849"/>
            <a:ext cx="1365786" cy="1507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407" name="Google Shape;407;p3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27001" y="2655965"/>
            <a:ext cx="1365786" cy="1507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408" name="Google Shape;408;p3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44473" y="2655965"/>
            <a:ext cx="1365786" cy="1507074"/>
          </a:xfrm>
          <a:prstGeom prst="rect">
            <a:avLst/>
          </a:prstGeom>
          <a:noFill/>
          <a:ln>
            <a:noFill/>
          </a:ln>
        </p:spPr>
      </p:pic>
      <p:sp>
        <p:nvSpPr>
          <p:cNvPr id="409" name="Google Shape;409;p38"/>
          <p:cNvSpPr txBox="1"/>
          <p:nvPr/>
        </p:nvSpPr>
        <p:spPr>
          <a:xfrm>
            <a:off x="6465194" y="4604310"/>
            <a:ext cx="2550017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>
                <a:solidFill>
                  <a:srgbClr val="C41E5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five</a:t>
            </a:r>
            <a:endParaRPr sz="4000" b="1">
              <a:solidFill>
                <a:srgbClr val="C41E5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410" name="Google Shape;410;p38"/>
          <p:cNvSpPr/>
          <p:nvPr/>
        </p:nvSpPr>
        <p:spPr>
          <a:xfrm>
            <a:off x="4127366" y="4958366"/>
            <a:ext cx="1045286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>
                <a:solidFill>
                  <a:srgbClr val="C41E5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four</a:t>
            </a:r>
            <a:endParaRPr sz="4000" b="1">
              <a:solidFill>
                <a:srgbClr val="C41E5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411" name="Google Shape;411;p38"/>
          <p:cNvSpPr/>
          <p:nvPr/>
        </p:nvSpPr>
        <p:spPr>
          <a:xfrm>
            <a:off x="1185906" y="4958253"/>
            <a:ext cx="125130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>
                <a:solidFill>
                  <a:srgbClr val="C41E5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three</a:t>
            </a:r>
            <a:endParaRPr sz="4000" b="1">
              <a:solidFill>
                <a:srgbClr val="C41E5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Google Shape;416;p39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wentieth Century"/>
              <a:buNone/>
            </a:pPr>
            <a:r>
              <a:rPr lang="en-GB"/>
              <a:t>THERE ARE 3 BELLS. HOW DO WE WRITE 3 IN WORDS?</a:t>
            </a:r>
            <a:endParaRPr/>
          </a:p>
        </p:txBody>
      </p:sp>
      <p:sp>
        <p:nvSpPr>
          <p:cNvPr id="417" name="Google Shape;417;p39"/>
          <p:cNvSpPr txBox="1"/>
          <p:nvPr/>
        </p:nvSpPr>
        <p:spPr>
          <a:xfrm>
            <a:off x="6516709" y="4958253"/>
            <a:ext cx="2550017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>
                <a:solidFill>
                  <a:srgbClr val="C41E5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two</a:t>
            </a:r>
            <a:endParaRPr sz="4000" b="1">
              <a:solidFill>
                <a:srgbClr val="C41E5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418" name="Google Shape;418;p39"/>
          <p:cNvSpPr/>
          <p:nvPr/>
        </p:nvSpPr>
        <p:spPr>
          <a:xfrm>
            <a:off x="4127366" y="4958366"/>
            <a:ext cx="83548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>
                <a:solidFill>
                  <a:srgbClr val="C41E5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ten</a:t>
            </a:r>
            <a:endParaRPr sz="4000" b="1">
              <a:solidFill>
                <a:srgbClr val="C41E5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419" name="Google Shape;419;p39"/>
          <p:cNvSpPr/>
          <p:nvPr/>
        </p:nvSpPr>
        <p:spPr>
          <a:xfrm>
            <a:off x="1185906" y="4958253"/>
            <a:ext cx="125130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>
                <a:solidFill>
                  <a:srgbClr val="C41E5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three</a:t>
            </a:r>
            <a:endParaRPr sz="4000" b="1">
              <a:solidFill>
                <a:srgbClr val="C41E5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pic>
        <p:nvPicPr>
          <p:cNvPr id="420" name="Google Shape;420;p3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72921" y="2581623"/>
            <a:ext cx="1263605" cy="1655758"/>
          </a:xfrm>
          <a:prstGeom prst="rect">
            <a:avLst/>
          </a:prstGeom>
          <a:noFill/>
          <a:ln>
            <a:noFill/>
          </a:ln>
        </p:spPr>
      </p:pic>
      <p:pic>
        <p:nvPicPr>
          <p:cNvPr id="421" name="Google Shape;421;p3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04881" y="2758594"/>
            <a:ext cx="1263605" cy="1655758"/>
          </a:xfrm>
          <a:prstGeom prst="rect">
            <a:avLst/>
          </a:prstGeom>
          <a:noFill/>
          <a:ln>
            <a:noFill/>
          </a:ln>
        </p:spPr>
      </p:pic>
      <p:pic>
        <p:nvPicPr>
          <p:cNvPr id="422" name="Google Shape;422;p3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636842" y="2581623"/>
            <a:ext cx="1263605" cy="165575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p40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wentieth Century"/>
              <a:buNone/>
            </a:pPr>
            <a:r>
              <a:rPr lang="en-GB"/>
              <a:t>HOW MANY CATS ARE THERE? HOW DO WE WRITE THIS IN WORDS? </a:t>
            </a:r>
            <a:endParaRPr/>
          </a:p>
        </p:txBody>
      </p:sp>
      <p:sp>
        <p:nvSpPr>
          <p:cNvPr id="428" name="Google Shape;428;p40"/>
          <p:cNvSpPr txBox="1"/>
          <p:nvPr/>
        </p:nvSpPr>
        <p:spPr>
          <a:xfrm>
            <a:off x="6516709" y="4958253"/>
            <a:ext cx="2550017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>
                <a:solidFill>
                  <a:srgbClr val="C41E5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seven</a:t>
            </a:r>
            <a:endParaRPr sz="4000" b="1">
              <a:solidFill>
                <a:srgbClr val="C41E5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429" name="Google Shape;429;p40"/>
          <p:cNvSpPr/>
          <p:nvPr/>
        </p:nvSpPr>
        <p:spPr>
          <a:xfrm>
            <a:off x="4127366" y="4958366"/>
            <a:ext cx="809837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>
                <a:solidFill>
                  <a:srgbClr val="C41E5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six</a:t>
            </a:r>
            <a:endParaRPr sz="4000" b="1">
              <a:solidFill>
                <a:srgbClr val="C41E5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430" name="Google Shape;430;p40"/>
          <p:cNvSpPr/>
          <p:nvPr/>
        </p:nvSpPr>
        <p:spPr>
          <a:xfrm>
            <a:off x="1185906" y="4958253"/>
            <a:ext cx="83548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>
                <a:solidFill>
                  <a:srgbClr val="C41E5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ten</a:t>
            </a:r>
            <a:endParaRPr sz="4000" b="1">
              <a:solidFill>
                <a:srgbClr val="C41E5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pic>
        <p:nvPicPr>
          <p:cNvPr id="431" name="Google Shape;431;p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11558" y="2365688"/>
            <a:ext cx="1190625" cy="1714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32" name="Google Shape;432;p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30231" y="2365688"/>
            <a:ext cx="1190625" cy="1714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33" name="Google Shape;433;p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578848" y="2330271"/>
            <a:ext cx="1190625" cy="1714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34" name="Google Shape;434;p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81614" y="2330271"/>
            <a:ext cx="1190625" cy="1714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35" name="Google Shape;435;p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721699" y="2214694"/>
            <a:ext cx="1190625" cy="1714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36" name="Google Shape;436;p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619927" y="2214694"/>
            <a:ext cx="1190625" cy="1714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Google Shape;441;p41"/>
          <p:cNvSpPr txBox="1"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wentieth Century"/>
              <a:buNone/>
            </a:pPr>
            <a:r>
              <a:rPr lang="en-GB" b="1"/>
              <a:t>TODAY YOU WILL BE WRITING NUMERALS IN WORDS</a:t>
            </a:r>
            <a:endParaRPr b="1"/>
          </a:p>
        </p:txBody>
      </p:sp>
      <p:sp>
        <p:nvSpPr>
          <p:cNvPr id="442" name="Google Shape;442;p41"/>
          <p:cNvSpPr txBox="1"/>
          <p:nvPr/>
        </p:nvSpPr>
        <p:spPr>
          <a:xfrm>
            <a:off x="3219719" y="3335628"/>
            <a:ext cx="2537138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>
                <a:solidFill>
                  <a:srgbClr val="FF0000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1    One </a:t>
            </a:r>
            <a:endParaRPr sz="4000" b="1">
              <a:solidFill>
                <a:srgbClr val="FF0000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443" name="Google Shape;443;p41"/>
          <p:cNvSpPr txBox="1">
            <a:spLocks noGrp="1"/>
          </p:cNvSpPr>
          <p:nvPr>
            <p:ph type="body" idx="1"/>
          </p:nvPr>
        </p:nvSpPr>
        <p:spPr>
          <a:xfrm>
            <a:off x="913774" y="2367092"/>
            <a:ext cx="10363826" cy="7779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endParaRPr sz="4000"/>
          </a:p>
        </p:txBody>
      </p:sp>
      <p:sp>
        <p:nvSpPr>
          <p:cNvPr id="444" name="Google Shape;444;p41"/>
          <p:cNvSpPr txBox="1"/>
          <p:nvPr/>
        </p:nvSpPr>
        <p:spPr>
          <a:xfrm>
            <a:off x="8163060" y="4196366"/>
            <a:ext cx="2537138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>
                <a:solidFill>
                  <a:srgbClr val="FF0000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7   Seven</a:t>
            </a:r>
            <a:endParaRPr sz="4000" b="1">
              <a:solidFill>
                <a:srgbClr val="FF0000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rgbClr val="000000"/>
      </a:dk1>
      <a:lt1>
        <a:srgbClr val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394</Words>
  <Application>Microsoft Office PowerPoint</Application>
  <PresentationFormat>Widescreen</PresentationFormat>
  <Paragraphs>64</Paragraphs>
  <Slides>41</Slides>
  <Notes>41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5" baseType="lpstr">
      <vt:lpstr>Arial</vt:lpstr>
      <vt:lpstr>Calibri</vt:lpstr>
      <vt:lpstr>Twentieth Century</vt:lpstr>
      <vt:lpstr>Droplet</vt:lpstr>
      <vt:lpstr>MATHS</vt:lpstr>
      <vt:lpstr>PowerPoint Presentation</vt:lpstr>
      <vt:lpstr>WHAT IS COUNTING?   WHAT CAN WE USE TO COUNT? </vt:lpstr>
      <vt:lpstr>HOW MANY ARE THERE? </vt:lpstr>
      <vt:lpstr>HOW MANY ARE THERE? </vt:lpstr>
      <vt:lpstr>HOW MANY ARE THERE? </vt:lpstr>
      <vt:lpstr>HOW MANY ARE THERE? </vt:lpstr>
      <vt:lpstr>HOW MANY ARE THERE? </vt:lpstr>
      <vt:lpstr>HOW MANY ARE THERE? </vt:lpstr>
      <vt:lpstr>TODAY YOU WILL BE MATCHING A NUMBER WITH THE IMAGE</vt:lpstr>
      <vt:lpstr>MATHS</vt:lpstr>
      <vt:lpstr>PowerPoint Presentation</vt:lpstr>
      <vt:lpstr>WHICH ONE IS TALLER?</vt:lpstr>
      <vt:lpstr>WHICH ONE IS TALLER?</vt:lpstr>
      <vt:lpstr>PowerPoint Presentation</vt:lpstr>
      <vt:lpstr>PowerPoint Presentation</vt:lpstr>
      <vt:lpstr>WHICH ONE IS BIGGER? </vt:lpstr>
      <vt:lpstr>THE ELEPHANT IS BIGGER THAN THE MOUSE.  THE MOUSE IS SMALLER THAN THE ELEPHANT.</vt:lpstr>
      <vt:lpstr>WHICH ONE IS LONGER? </vt:lpstr>
      <vt:lpstr>THE PEN AND THE PENCIL ARE THE SAME LENGTH.</vt:lpstr>
      <vt:lpstr>TODAY YOU WILL BE COMPARING OBJECTS AND USING SENTENCE STEMS </vt:lpstr>
      <vt:lpstr>MATHS</vt:lpstr>
      <vt:lpstr>PowerPoint Presentation</vt:lpstr>
      <vt:lpstr>CAN YOU PUT THESE IN ORDER? </vt:lpstr>
      <vt:lpstr>CAN YOU PUT THESE IN ORDER? </vt:lpstr>
      <vt:lpstr>CAN YOU PUT THESE IN ORDER? </vt:lpstr>
      <vt:lpstr>TODAY YOU WILL BE MAKING NUMBER BLOCKS USING UNIFIX CUBES AND MATCHING THEM TO NUMICONS</vt:lpstr>
      <vt:lpstr>MATHS</vt:lpstr>
      <vt:lpstr>PowerPoint Presentation</vt:lpstr>
      <vt:lpstr>HOW MANY COINS ARE HERE? HOW DO WE KNOW? </vt:lpstr>
      <vt:lpstr>HOW MANY ARE HERE? HOW DO WE KNOW? </vt:lpstr>
      <vt:lpstr>HOW MANY ARE HERE? HOW DO WE KNOW? </vt:lpstr>
      <vt:lpstr>TODAY YOU WILL BE LEARNING TO RECOGNISE HOW MANY OF EACH THERE ARE AND TO WRITE NUMBERS TO 10. </vt:lpstr>
      <vt:lpstr>LET’S WRITE THESE NUMBERS IN THE AIR</vt:lpstr>
      <vt:lpstr>LET’S WRITE THESE NUMBERS IN THE AIR</vt:lpstr>
      <vt:lpstr>MATHS</vt:lpstr>
      <vt:lpstr>PowerPoint Presentation</vt:lpstr>
      <vt:lpstr>THERE ARE 4 DOGS. HOW DO WE WRITE 4 IN WORDS?</vt:lpstr>
      <vt:lpstr>THERE ARE 3 BELLS. HOW DO WE WRITE 3 IN WORDS?</vt:lpstr>
      <vt:lpstr>HOW MANY CATS ARE THERE? HOW DO WE WRITE THIS IN WORDS? </vt:lpstr>
      <vt:lpstr>TODAY YOU WILL BE WRITING NUMERALS IN WORDS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MATHS</dc:title>
  <dc:creator>Mariyam Nishan</dc:creator>
  <cp:lastModifiedBy>Jacqueline Pizzy</cp:lastModifiedBy>
  <cp:revision>2</cp:revision>
  <dcterms:created xsi:type="dcterms:W3CDTF">2020-09-04T22:05:47Z</dcterms:created>
  <dcterms:modified xsi:type="dcterms:W3CDTF">2020-09-18T11:46:09Z</dcterms:modified>
</cp:coreProperties>
</file>