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Century Gothic" panose="020B0502020202020204"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9"/>
  </p:normalViewPr>
  <p:slideViewPr>
    <p:cSldViewPr snapToGrid="0">
      <p:cViewPr varScale="1">
        <p:scale>
          <a:sx n="143" d="100"/>
          <a:sy n="143" d="100"/>
        </p:scale>
        <p:origin x="68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34665bf7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34665bf7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Geologists are scientists who study rocks.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Think about where rocks come from and what they actually are.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930df5cfb1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930df5cfb1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200">
                <a:solidFill>
                  <a:schemeClr val="dk1"/>
                </a:solidFill>
                <a:highlight>
                  <a:srgbClr val="FFFFFF"/>
                </a:highlight>
              </a:rPr>
              <a:t>1. Melted rock or magma is sent to the earth's surface by a volcano. It cools and forms an igneous rock.</a:t>
            </a:r>
            <a:endParaRPr>
              <a:solidFill>
                <a:schemeClr val="dk1"/>
              </a:solidFill>
            </a:endParaRPr>
          </a:p>
          <a:p>
            <a:pPr marL="0" lvl="0" indent="0" algn="l" rtl="0">
              <a:spcBef>
                <a:spcPts val="0"/>
              </a:spcBef>
              <a:spcAft>
                <a:spcPts val="0"/>
              </a:spcAft>
              <a:buClr>
                <a:schemeClr val="dk1"/>
              </a:buClr>
              <a:buSzPts val="1100"/>
              <a:buFont typeface="Arial"/>
              <a:buNone/>
            </a:pPr>
            <a:r>
              <a:rPr lang="en-GB" sz="1200">
                <a:solidFill>
                  <a:schemeClr val="dk1"/>
                </a:solidFill>
                <a:highlight>
                  <a:srgbClr val="FFFFFF"/>
                </a:highlight>
              </a:rPr>
              <a:t>2. Next the weather, or a river, and other events will slowly break up this rock into small pieces of sediment.</a:t>
            </a:r>
            <a:endParaRPr sz="1200">
              <a:solidFill>
                <a:schemeClr val="dk1"/>
              </a:solidFill>
              <a:highlight>
                <a:srgbClr val="FFFFFF"/>
              </a:highlight>
            </a:endParaRPr>
          </a:p>
          <a:p>
            <a:pPr marL="0" lvl="0" indent="0" algn="l" rtl="0">
              <a:spcBef>
                <a:spcPts val="0"/>
              </a:spcBef>
              <a:spcAft>
                <a:spcPts val="0"/>
              </a:spcAft>
              <a:buClr>
                <a:schemeClr val="dk1"/>
              </a:buClr>
              <a:buSzPts val="1100"/>
              <a:buFont typeface="Arial"/>
              <a:buNone/>
            </a:pPr>
            <a:r>
              <a:rPr lang="en-GB" sz="1200">
                <a:solidFill>
                  <a:schemeClr val="dk1"/>
                </a:solidFill>
                <a:highlight>
                  <a:srgbClr val="FFFFFF"/>
                </a:highlight>
              </a:rPr>
              <a:t>3. As sediment builds up and hardens over years, a sedimentary rock is formed.</a:t>
            </a:r>
            <a:endParaRPr sz="1200">
              <a:solidFill>
                <a:schemeClr val="dk1"/>
              </a:solidFill>
              <a:highlight>
                <a:srgbClr val="FFFFFF"/>
              </a:highlight>
            </a:endParaRPr>
          </a:p>
          <a:p>
            <a:pPr marL="0" lvl="0" indent="0" algn="l" rtl="0">
              <a:spcBef>
                <a:spcPts val="0"/>
              </a:spcBef>
              <a:spcAft>
                <a:spcPts val="0"/>
              </a:spcAft>
              <a:buClr>
                <a:schemeClr val="dk1"/>
              </a:buClr>
              <a:buSzPts val="1100"/>
              <a:buFont typeface="Arial"/>
              <a:buNone/>
            </a:pPr>
            <a:r>
              <a:rPr lang="en-GB" sz="1200">
                <a:solidFill>
                  <a:schemeClr val="dk1"/>
                </a:solidFill>
                <a:highlight>
                  <a:srgbClr val="FFFFFF"/>
                </a:highlight>
              </a:rPr>
              <a:t>4. Slowly this sediment rock will get covered with other rocks and end up deep in the Earth's crust.</a:t>
            </a:r>
            <a:endParaRPr sz="1200">
              <a:solidFill>
                <a:schemeClr val="dk1"/>
              </a:solidFill>
              <a:highlight>
                <a:srgbClr val="FFFFFF"/>
              </a:highlight>
            </a:endParaRPr>
          </a:p>
          <a:p>
            <a:pPr marL="0" lvl="0" indent="0" algn="l" rtl="0">
              <a:spcBef>
                <a:spcPts val="0"/>
              </a:spcBef>
              <a:spcAft>
                <a:spcPts val="0"/>
              </a:spcAft>
              <a:buNone/>
            </a:pPr>
            <a:r>
              <a:rPr lang="en-GB" sz="1200">
                <a:solidFill>
                  <a:schemeClr val="dk1"/>
                </a:solidFill>
                <a:highlight>
                  <a:srgbClr val="FFFFFF"/>
                </a:highlight>
              </a:rPr>
              <a:t>5. When the pressure and heat get high enough, the sedimentary rock will change into a metamorphic rock and the cycle will start over again.</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930df5cfb1_0_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930df5cfb1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930df5cfb1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930df5cfb1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930df5cfb1_0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930df5cfb1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2400" marR="381000" lvl="0" indent="0" algn="l" rtl="0">
              <a:lnSpc>
                <a:spcPct val="158000"/>
              </a:lnSpc>
              <a:spcBef>
                <a:spcPts val="0"/>
              </a:spcBef>
              <a:spcAft>
                <a:spcPts val="0"/>
              </a:spcAft>
              <a:buClr>
                <a:schemeClr val="dk1"/>
              </a:buClr>
              <a:buSzPts val="1100"/>
              <a:buFont typeface="Arial"/>
              <a:buNone/>
            </a:pPr>
            <a:r>
              <a:rPr lang="en-GB" sz="1200">
                <a:solidFill>
                  <a:srgbClr val="222222"/>
                </a:solidFill>
                <a:highlight>
                  <a:srgbClr val="FFFFFF"/>
                </a:highlight>
              </a:rPr>
              <a:t>What are tectonic plates?</a:t>
            </a:r>
            <a:endParaRPr sz="1200">
              <a:solidFill>
                <a:srgbClr val="222222"/>
              </a:solidFill>
              <a:highlight>
                <a:srgbClr val="FFFFFF"/>
              </a:highlight>
            </a:endParaRPr>
          </a:p>
          <a:p>
            <a:pPr marL="152400" marR="152400" lvl="0" indent="0" algn="l" rtl="0">
              <a:lnSpc>
                <a:spcPct val="115000"/>
              </a:lnSpc>
              <a:spcBef>
                <a:spcPts val="0"/>
              </a:spcBef>
              <a:spcAft>
                <a:spcPts val="0"/>
              </a:spcAft>
              <a:buClr>
                <a:schemeClr val="dk1"/>
              </a:buClr>
              <a:buSzPts val="1100"/>
              <a:buFont typeface="Arial"/>
              <a:buNone/>
            </a:pPr>
            <a:r>
              <a:rPr lang="en-GB" sz="1200" b="1">
                <a:solidFill>
                  <a:srgbClr val="222222"/>
                </a:solidFill>
                <a:highlight>
                  <a:srgbClr val="FFFFFF"/>
                </a:highlight>
              </a:rPr>
              <a:t>Tectonic plates</a:t>
            </a:r>
            <a:r>
              <a:rPr lang="en-GB" sz="1200">
                <a:solidFill>
                  <a:srgbClr val="222222"/>
                </a:solidFill>
                <a:highlight>
                  <a:srgbClr val="FFFFFF"/>
                </a:highlight>
              </a:rPr>
              <a:t> are pieces of land that connect together on the Earth's outer shell. You can think of them like a giant round puzzle that cover Earth underneath the ground. These pieces bump together and move, even though it is only a couple of centimeters a year.</a:t>
            </a:r>
            <a:endParaRPr sz="1200">
              <a:solidFill>
                <a:srgbClr val="222222"/>
              </a:solidFill>
              <a:highlight>
                <a:srgbClr val="FFFFFF"/>
              </a:highlight>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930df5cfb1_0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930df5cfb1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930df5cfb1_0_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930df5cfb1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930df5cfb1_0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930df5cfb1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934699a6ad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934699a6a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930df5cfb1_0_1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930df5cfb1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930df5cfb1_0_1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930df5cfb1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930df5cfb1_0_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930df5cfb1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96674d215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96674d215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28525"/>
            <a:ext cx="9196976" cy="5140975"/>
          </a:xfrm>
          <a:prstGeom prst="rect">
            <a:avLst/>
          </a:prstGeom>
          <a:noFill/>
          <a:ln>
            <a:noFill/>
          </a:ln>
        </p:spPr>
      </p:pic>
      <p:sp>
        <p:nvSpPr>
          <p:cNvPr id="55" name="Google Shape;55;p13"/>
          <p:cNvSpPr txBox="1"/>
          <p:nvPr/>
        </p:nvSpPr>
        <p:spPr>
          <a:xfrm>
            <a:off x="1872600" y="335750"/>
            <a:ext cx="5398800" cy="1114500"/>
          </a:xfrm>
          <a:prstGeom prst="rect">
            <a:avLst/>
          </a:prstGeom>
          <a:solidFill>
            <a:srgbClr val="999999"/>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900" b="1">
                <a:latin typeface="Century Gothic"/>
                <a:ea typeface="Century Gothic"/>
                <a:cs typeface="Century Gothic"/>
                <a:sym typeface="Century Gothic"/>
              </a:rPr>
              <a:t>Are you ready to become geologists today?</a:t>
            </a:r>
            <a:endParaRPr sz="2900" b="1">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ctrTitle"/>
          </p:nvPr>
        </p:nvSpPr>
        <p:spPr>
          <a:xfrm>
            <a:off x="795300" y="188025"/>
            <a:ext cx="7553400" cy="126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4000">
                <a:latin typeface="Century Gothic"/>
                <a:ea typeface="Century Gothic"/>
                <a:cs typeface="Century Gothic"/>
                <a:sym typeface="Century Gothic"/>
              </a:rPr>
              <a:t>What are rocks and where do they come from?</a:t>
            </a:r>
            <a:endParaRPr sz="4000">
              <a:latin typeface="Century Gothic"/>
              <a:ea typeface="Century Gothic"/>
              <a:cs typeface="Century Gothic"/>
              <a:sym typeface="Century Gothic"/>
            </a:endParaRPr>
          </a:p>
        </p:txBody>
      </p:sp>
      <p:pic>
        <p:nvPicPr>
          <p:cNvPr id="61" name="Google Shape;61;p14"/>
          <p:cNvPicPr preferRelativeResize="0"/>
          <p:nvPr/>
        </p:nvPicPr>
        <p:blipFill>
          <a:blip r:embed="rId3">
            <a:alphaModFix/>
          </a:blip>
          <a:stretch>
            <a:fillRect/>
          </a:stretch>
        </p:blipFill>
        <p:spPr>
          <a:xfrm>
            <a:off x="3569624" y="1601662"/>
            <a:ext cx="4663800" cy="2759425"/>
          </a:xfrm>
          <a:prstGeom prst="rect">
            <a:avLst/>
          </a:prstGeom>
          <a:noFill/>
          <a:ln>
            <a:noFill/>
          </a:ln>
        </p:spPr>
      </p:pic>
      <p:sp>
        <p:nvSpPr>
          <p:cNvPr id="62" name="Google Shape;62;p14"/>
          <p:cNvSpPr txBox="1"/>
          <p:nvPr/>
        </p:nvSpPr>
        <p:spPr>
          <a:xfrm>
            <a:off x="523750" y="1893550"/>
            <a:ext cx="2121900" cy="2121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u="sng">
                <a:latin typeface="Century Gothic"/>
                <a:ea typeface="Century Gothic"/>
                <a:cs typeface="Century Gothic"/>
                <a:sym typeface="Century Gothic"/>
              </a:rPr>
              <a:t>Stems</a:t>
            </a:r>
            <a:endParaRPr b="1" u="sng">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I think rocks come from....</a:t>
            </a: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I agree, but…</a:t>
            </a: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That’s a good point!</a:t>
            </a:r>
            <a:br>
              <a:rPr lang="en-GB">
                <a:latin typeface="Century Gothic"/>
                <a:ea typeface="Century Gothic"/>
                <a:cs typeface="Century Gothic"/>
                <a:sym typeface="Century Gothic"/>
              </a:rPr>
            </a:br>
            <a:r>
              <a:rPr lang="en-GB">
                <a:latin typeface="Century Gothic"/>
                <a:ea typeface="Century Gothic"/>
                <a:cs typeface="Century Gothic"/>
                <a:sym typeface="Century Gothic"/>
              </a:rPr>
              <a:t>I disagree, maybe…</a:t>
            </a:r>
            <a:endParaRPr>
              <a:latin typeface="Century Gothic"/>
              <a:ea typeface="Century Gothic"/>
              <a:cs typeface="Century Gothic"/>
              <a:sym typeface="Century Gothic"/>
            </a:endParaRPr>
          </a:p>
          <a:p>
            <a:pPr marL="0" lvl="0" indent="0" algn="l" rtl="0">
              <a:spcBef>
                <a:spcPts val="0"/>
              </a:spcBef>
              <a:spcAft>
                <a:spcPts val="0"/>
              </a:spcAft>
              <a:buNone/>
            </a:pPr>
            <a:endParaRPr>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How are rocks formed? </a:t>
            </a:r>
            <a:endParaRPr>
              <a:latin typeface="Century Gothic"/>
              <a:ea typeface="Century Gothic"/>
              <a:cs typeface="Century Gothic"/>
              <a:sym typeface="Century Gothic"/>
            </a:endParaRPr>
          </a:p>
        </p:txBody>
      </p:sp>
      <p:sp>
        <p:nvSpPr>
          <p:cNvPr id="68" name="Google Shape;68;p15"/>
          <p:cNvSpPr txBox="1"/>
          <p:nvPr/>
        </p:nvSpPr>
        <p:spPr>
          <a:xfrm>
            <a:off x="311700" y="1701000"/>
            <a:ext cx="2725800" cy="248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highlight>
                  <a:srgbClr val="FFFFFF"/>
                </a:highlight>
                <a:latin typeface="Century Gothic"/>
                <a:ea typeface="Century Gothic"/>
                <a:cs typeface="Century Gothic"/>
                <a:sym typeface="Century Gothic"/>
              </a:rPr>
              <a:t>Rocks are constantly changing in what is called the rock cycle. It takes millions of years for rocks to change.</a:t>
            </a:r>
            <a:endParaRPr>
              <a:solidFill>
                <a:schemeClr val="dk1"/>
              </a:solidFill>
              <a:highlight>
                <a:srgbClr val="FFFFFF"/>
              </a:highlight>
              <a:latin typeface="Century Gothic"/>
              <a:ea typeface="Century Gothic"/>
              <a:cs typeface="Century Gothic"/>
              <a:sym typeface="Century Gothic"/>
            </a:endParaRPr>
          </a:p>
          <a:p>
            <a:pPr marL="0" lvl="0" indent="0" algn="l" rtl="0">
              <a:spcBef>
                <a:spcPts val="0"/>
              </a:spcBef>
              <a:spcAft>
                <a:spcPts val="0"/>
              </a:spcAft>
              <a:buClr>
                <a:schemeClr val="dk1"/>
              </a:buClr>
              <a:buSzPts val="1100"/>
              <a:buFont typeface="Arial"/>
              <a:buNone/>
            </a:pPr>
            <a:endParaRPr sz="130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a:solidFill>
                  <a:schemeClr val="dk1"/>
                </a:solidFill>
                <a:highlight>
                  <a:srgbClr val="FFFFFF"/>
                </a:highlight>
                <a:latin typeface="Century Gothic"/>
                <a:ea typeface="Century Gothic"/>
                <a:cs typeface="Century Gothic"/>
                <a:sym typeface="Century Gothic"/>
              </a:rPr>
              <a:t>Here is an example of the rock cycle describing how a rock can change from igneous to sedimentary to metamorphic over time.</a:t>
            </a:r>
            <a:endParaRPr sz="1600">
              <a:latin typeface="Century Gothic"/>
              <a:ea typeface="Century Gothic"/>
              <a:cs typeface="Century Gothic"/>
              <a:sym typeface="Century Gothic"/>
            </a:endParaRPr>
          </a:p>
        </p:txBody>
      </p:sp>
      <p:pic>
        <p:nvPicPr>
          <p:cNvPr id="69" name="Google Shape;69;p15"/>
          <p:cNvPicPr preferRelativeResize="0"/>
          <p:nvPr/>
        </p:nvPicPr>
        <p:blipFill>
          <a:blip r:embed="rId3">
            <a:alphaModFix/>
          </a:blip>
          <a:stretch>
            <a:fillRect/>
          </a:stretch>
        </p:blipFill>
        <p:spPr>
          <a:xfrm>
            <a:off x="4707450" y="64100"/>
            <a:ext cx="3806850" cy="49851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There are 3 types of rocks </a:t>
            </a:r>
            <a:endParaRPr>
              <a:latin typeface="Century Gothic"/>
              <a:ea typeface="Century Gothic"/>
              <a:cs typeface="Century Gothic"/>
              <a:sym typeface="Century Gothic"/>
            </a:endParaRPr>
          </a:p>
        </p:txBody>
      </p:sp>
      <p:sp>
        <p:nvSpPr>
          <p:cNvPr id="75" name="Google Shape;75;p16"/>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a:solidFill>
                  <a:srgbClr val="333333"/>
                </a:solidFill>
                <a:latin typeface="Century Gothic"/>
                <a:ea typeface="Century Gothic"/>
                <a:cs typeface="Century Gothic"/>
                <a:sym typeface="Century Gothic"/>
              </a:rPr>
              <a:t>Igneous rocks </a:t>
            </a:r>
            <a:endParaRPr sz="1700" b="1">
              <a:solidFill>
                <a:srgbClr val="333333"/>
              </a:solidFill>
              <a:latin typeface="Century Gothic"/>
              <a:ea typeface="Century Gothic"/>
              <a:cs typeface="Century Gothic"/>
              <a:sym typeface="Century Gothic"/>
            </a:endParaRPr>
          </a:p>
          <a:p>
            <a:pPr marL="0" lvl="0" indent="0" algn="l" rtl="0">
              <a:spcBef>
                <a:spcPts val="1600"/>
              </a:spcBef>
              <a:spcAft>
                <a:spcPts val="1600"/>
              </a:spcAft>
              <a:buNone/>
            </a:pPr>
            <a:r>
              <a:rPr lang="en-GB" sz="1700">
                <a:solidFill>
                  <a:srgbClr val="333333"/>
                </a:solidFill>
                <a:latin typeface="Century Gothic"/>
                <a:ea typeface="Century Gothic"/>
                <a:cs typeface="Century Gothic"/>
                <a:sym typeface="Century Gothic"/>
              </a:rPr>
              <a:t>This type of rock is made from lava of a volcano. Deep inside the earth, rocks are melted and become magma. When magma comes out of the volcano, it is called lava. If the lava cools quickly, it will make a smooth shiny rock. If the lava cools slowly, it will form a rock with tiny holes and gas bubbles in. </a:t>
            </a:r>
            <a:endParaRPr sz="1700">
              <a:solidFill>
                <a:srgbClr val="333333"/>
              </a:solidFill>
              <a:latin typeface="Century Gothic"/>
              <a:ea typeface="Century Gothic"/>
              <a:cs typeface="Century Gothic"/>
              <a:sym typeface="Century Gothic"/>
            </a:endParaRPr>
          </a:p>
        </p:txBody>
      </p:sp>
      <p:pic>
        <p:nvPicPr>
          <p:cNvPr id="76" name="Google Shape;76;p16"/>
          <p:cNvPicPr preferRelativeResize="0"/>
          <p:nvPr/>
        </p:nvPicPr>
        <p:blipFill rotWithShape="1">
          <a:blip r:embed="rId3">
            <a:alphaModFix/>
          </a:blip>
          <a:srcRect l="2602" t="11688" r="67888" b="3859"/>
          <a:stretch/>
        </p:blipFill>
        <p:spPr>
          <a:xfrm>
            <a:off x="5305500" y="816587"/>
            <a:ext cx="3024000" cy="40881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There are 3 types of rocks </a:t>
            </a:r>
            <a:endParaRPr>
              <a:latin typeface="Century Gothic"/>
              <a:ea typeface="Century Gothic"/>
              <a:cs typeface="Century Gothic"/>
              <a:sym typeface="Century Gothic"/>
            </a:endParaRPr>
          </a:p>
        </p:txBody>
      </p:sp>
      <p:sp>
        <p:nvSpPr>
          <p:cNvPr id="82" name="Google Shape;82;p17"/>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a:solidFill>
                  <a:srgbClr val="333333"/>
                </a:solidFill>
                <a:latin typeface="Century Gothic"/>
                <a:ea typeface="Century Gothic"/>
                <a:cs typeface="Century Gothic"/>
                <a:sym typeface="Century Gothic"/>
              </a:rPr>
              <a:t>Sedimentary rocks</a:t>
            </a:r>
            <a:endParaRPr sz="1700" b="1">
              <a:solidFill>
                <a:srgbClr val="333333"/>
              </a:solidFill>
              <a:latin typeface="Century Gothic"/>
              <a:ea typeface="Century Gothic"/>
              <a:cs typeface="Century Gothic"/>
              <a:sym typeface="Century Gothic"/>
            </a:endParaRPr>
          </a:p>
          <a:p>
            <a:pPr marL="0" lvl="0" indent="0" algn="l" rtl="0">
              <a:spcBef>
                <a:spcPts val="1600"/>
              </a:spcBef>
              <a:spcAft>
                <a:spcPts val="1600"/>
              </a:spcAft>
              <a:buNone/>
            </a:pPr>
            <a:r>
              <a:rPr lang="en-GB" sz="1700">
                <a:solidFill>
                  <a:srgbClr val="333333"/>
                </a:solidFill>
                <a:latin typeface="Century Gothic"/>
                <a:ea typeface="Century Gothic"/>
                <a:cs typeface="Century Gothic"/>
                <a:sym typeface="Century Gothic"/>
              </a:rPr>
              <a:t>This type of rock is made out of sand, shells, pebbles and other materials, which we call sediment. Slowly the sediment gathers up in layers, usually at the bottom of lakes and oceans, and is then compressed over thousands of years. Over time it turns into rocks! Fossils are usually found in this type of rock. </a:t>
            </a:r>
            <a:endParaRPr sz="1700">
              <a:solidFill>
                <a:srgbClr val="333333"/>
              </a:solidFill>
              <a:latin typeface="Century Gothic"/>
              <a:ea typeface="Century Gothic"/>
              <a:cs typeface="Century Gothic"/>
              <a:sym typeface="Century Gothic"/>
            </a:endParaRPr>
          </a:p>
        </p:txBody>
      </p:sp>
      <p:pic>
        <p:nvPicPr>
          <p:cNvPr id="83" name="Google Shape;83;p17"/>
          <p:cNvPicPr preferRelativeResize="0"/>
          <p:nvPr/>
        </p:nvPicPr>
        <p:blipFill rotWithShape="1">
          <a:blip r:embed="rId3">
            <a:alphaModFix/>
          </a:blip>
          <a:srcRect l="31979" t="11688" r="36009" b="3859"/>
          <a:stretch/>
        </p:blipFill>
        <p:spPr>
          <a:xfrm>
            <a:off x="5417203" y="842225"/>
            <a:ext cx="2990395" cy="37266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There are 3 types of rocks </a:t>
            </a:r>
            <a:endParaRPr>
              <a:latin typeface="Century Gothic"/>
              <a:ea typeface="Century Gothic"/>
              <a:cs typeface="Century Gothic"/>
              <a:sym typeface="Century Gothic"/>
            </a:endParaRPr>
          </a:p>
        </p:txBody>
      </p:sp>
      <p:sp>
        <p:nvSpPr>
          <p:cNvPr id="89" name="Google Shape;89;p18"/>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a:solidFill>
                  <a:srgbClr val="333333"/>
                </a:solidFill>
                <a:latin typeface="Century Gothic"/>
                <a:ea typeface="Century Gothic"/>
                <a:cs typeface="Century Gothic"/>
                <a:sym typeface="Century Gothic"/>
              </a:rPr>
              <a:t>Metamorphic rocks</a:t>
            </a:r>
            <a:endParaRPr sz="1700" b="1">
              <a:solidFill>
                <a:srgbClr val="333333"/>
              </a:solidFill>
              <a:latin typeface="Century Gothic"/>
              <a:ea typeface="Century Gothic"/>
              <a:cs typeface="Century Gothic"/>
              <a:sym typeface="Century Gothic"/>
            </a:endParaRPr>
          </a:p>
          <a:p>
            <a:pPr marL="0" lvl="0" indent="0" algn="l" rtl="0">
              <a:spcBef>
                <a:spcPts val="1600"/>
              </a:spcBef>
              <a:spcAft>
                <a:spcPts val="1600"/>
              </a:spcAft>
              <a:buNone/>
            </a:pPr>
            <a:r>
              <a:rPr lang="en-GB" sz="1300">
                <a:solidFill>
                  <a:schemeClr val="dk1"/>
                </a:solidFill>
                <a:highlight>
                  <a:srgbClr val="FFFFFF"/>
                </a:highlight>
                <a:latin typeface="Century Gothic"/>
                <a:ea typeface="Century Gothic"/>
                <a:cs typeface="Century Gothic"/>
                <a:sym typeface="Century Gothic"/>
              </a:rPr>
              <a:t>The conditions required to form a metamorphic rock are very specific. The existing rock must be exposed to high heat, high pressure, or to a hot, mineral-rich fluid. These conditions are most often found either deep in Earth’s crust or at plate boundaries where tectonic plates collide. In order to create metamorphic rock, it is vital that the existing rock remain solid and not melt. If there is too much heat or pressure, the rock will melt and become magma. This will result in the formation of an igneous rock, not a metamorphic rock.</a:t>
            </a:r>
            <a:endParaRPr>
              <a:solidFill>
                <a:srgbClr val="333333"/>
              </a:solidFill>
              <a:latin typeface="Century Gothic"/>
              <a:ea typeface="Century Gothic"/>
              <a:cs typeface="Century Gothic"/>
              <a:sym typeface="Century Gothic"/>
            </a:endParaRPr>
          </a:p>
        </p:txBody>
      </p:sp>
      <p:pic>
        <p:nvPicPr>
          <p:cNvPr id="90" name="Google Shape;90;p18"/>
          <p:cNvPicPr preferRelativeResize="0"/>
          <p:nvPr/>
        </p:nvPicPr>
        <p:blipFill rotWithShape="1">
          <a:blip r:embed="rId3">
            <a:alphaModFix/>
          </a:blip>
          <a:srcRect l="63645" t="11688" r="2247" b="3859"/>
          <a:stretch/>
        </p:blipFill>
        <p:spPr>
          <a:xfrm>
            <a:off x="5281797" y="1017725"/>
            <a:ext cx="3186000" cy="37266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Now we’re going to make our own rocks...</a:t>
            </a:r>
            <a:endParaRPr>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Now we’re going to make our own rocks...</a:t>
            </a:r>
            <a:endParaRPr>
              <a:latin typeface="Century Gothic"/>
              <a:ea typeface="Century Gothic"/>
              <a:cs typeface="Century Gothic"/>
              <a:sym typeface="Century Gothic"/>
            </a:endParaRPr>
          </a:p>
        </p:txBody>
      </p:sp>
      <p:sp>
        <p:nvSpPr>
          <p:cNvPr id="101" name="Google Shape;101;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2800">
                <a:solidFill>
                  <a:schemeClr val="dk1"/>
                </a:solidFill>
                <a:latin typeface="Century Gothic"/>
                <a:ea typeface="Century Gothic"/>
                <a:cs typeface="Century Gothic"/>
                <a:sym typeface="Century Gothic"/>
              </a:rPr>
              <a:t>using </a:t>
            </a:r>
            <a:r>
              <a:rPr lang="en-GB" sz="2800" b="1" u="sng">
                <a:solidFill>
                  <a:schemeClr val="dk1"/>
                </a:solidFill>
                <a:latin typeface="Century Gothic"/>
                <a:ea typeface="Century Gothic"/>
                <a:cs typeface="Century Gothic"/>
                <a:sym typeface="Century Gothic"/>
              </a:rPr>
              <a:t>chocolate</a:t>
            </a:r>
            <a:r>
              <a:rPr lang="en-GB" sz="2800">
                <a:solidFill>
                  <a:schemeClr val="dk1"/>
                </a:solidFill>
                <a:latin typeface="Century Gothic"/>
                <a:ea typeface="Century Gothic"/>
                <a:cs typeface="Century Gothic"/>
                <a:sym typeface="Century Gothic"/>
              </a:rPr>
              <a:t>!!!</a:t>
            </a:r>
            <a:endParaRPr sz="2800">
              <a:solidFill>
                <a:schemeClr val="dk1"/>
              </a:solidFill>
              <a:latin typeface="Century Gothic"/>
              <a:ea typeface="Century Gothic"/>
              <a:cs typeface="Century Gothic"/>
              <a:sym typeface="Century Gothic"/>
            </a:endParaRPr>
          </a:p>
        </p:txBody>
      </p:sp>
      <p:pic>
        <p:nvPicPr>
          <p:cNvPr id="102" name="Google Shape;102;p20"/>
          <p:cNvPicPr preferRelativeResize="0"/>
          <p:nvPr/>
        </p:nvPicPr>
        <p:blipFill>
          <a:blip r:embed="rId3">
            <a:alphaModFix/>
          </a:blip>
          <a:stretch>
            <a:fillRect/>
          </a:stretch>
        </p:blipFill>
        <p:spPr>
          <a:xfrm>
            <a:off x="4399850" y="1152475"/>
            <a:ext cx="3874700" cy="3874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What are we going to need?</a:t>
            </a:r>
            <a:endParaRPr>
              <a:latin typeface="Century Gothic"/>
              <a:ea typeface="Century Gothic"/>
              <a:cs typeface="Century Gothic"/>
              <a:sym typeface="Century Gothic"/>
            </a:endParaRPr>
          </a:p>
        </p:txBody>
      </p:sp>
      <p:sp>
        <p:nvSpPr>
          <p:cNvPr id="108" name="Google Shape;108;p21"/>
          <p:cNvSpPr txBox="1">
            <a:spLocks noGrp="1"/>
          </p:cNvSpPr>
          <p:nvPr>
            <p:ph type="body" idx="1"/>
          </p:nvPr>
        </p:nvSpPr>
        <p:spPr>
          <a:xfrm>
            <a:off x="311700" y="754350"/>
            <a:ext cx="8520600" cy="1735200"/>
          </a:xfrm>
          <a:prstGeom prst="rect">
            <a:avLst/>
          </a:prstGeom>
        </p:spPr>
        <p:txBody>
          <a:bodyPr spcFirstLastPara="1" wrap="square" lIns="91425" tIns="91425" rIns="91425" bIns="91425" anchor="t" anchorCtr="0">
            <a:noAutofit/>
          </a:bodyPr>
          <a:lstStyle/>
          <a:p>
            <a:pPr marL="457200" lvl="0" indent="-339725" algn="l" rtl="0">
              <a:spcBef>
                <a:spcPts val="2200"/>
              </a:spcBef>
              <a:spcAft>
                <a:spcPts val="0"/>
              </a:spcAft>
              <a:buClr>
                <a:schemeClr val="dk1"/>
              </a:buClr>
              <a:buSzPts val="1750"/>
              <a:buFont typeface="Century Gothic"/>
              <a:buChar char="●"/>
            </a:pPr>
            <a:r>
              <a:rPr lang="en-GB" sz="1750">
                <a:solidFill>
                  <a:schemeClr val="dk1"/>
                </a:solidFill>
                <a:highlight>
                  <a:srgbClr val="FFFFFF"/>
                </a:highlight>
                <a:latin typeface="Century Gothic"/>
                <a:ea typeface="Century Gothic"/>
                <a:cs typeface="Century Gothic"/>
                <a:sym typeface="Century Gothic"/>
              </a:rPr>
              <a:t>Blocks of dark and white chocolate</a:t>
            </a:r>
            <a:endParaRPr sz="1750">
              <a:solidFill>
                <a:schemeClr val="dk1"/>
              </a:solidFill>
              <a:highlight>
                <a:srgbClr val="FFFFFF"/>
              </a:highlight>
              <a:latin typeface="Century Gothic"/>
              <a:ea typeface="Century Gothic"/>
              <a:cs typeface="Century Gothic"/>
              <a:sym typeface="Century Gothic"/>
            </a:endParaRPr>
          </a:p>
          <a:p>
            <a:pPr marL="457200" lvl="0" indent="-339725" algn="l" rtl="0">
              <a:spcBef>
                <a:spcPts val="0"/>
              </a:spcBef>
              <a:spcAft>
                <a:spcPts val="0"/>
              </a:spcAft>
              <a:buClr>
                <a:schemeClr val="dk1"/>
              </a:buClr>
              <a:buSzPts val="1750"/>
              <a:buFont typeface="Century Gothic"/>
              <a:buChar char="●"/>
            </a:pPr>
            <a:r>
              <a:rPr lang="en-GB" sz="1750">
                <a:solidFill>
                  <a:schemeClr val="dk1"/>
                </a:solidFill>
                <a:highlight>
                  <a:srgbClr val="FFFFFF"/>
                </a:highlight>
                <a:latin typeface="Century Gothic"/>
                <a:ea typeface="Century Gothic"/>
                <a:cs typeface="Century Gothic"/>
                <a:sym typeface="Century Gothic"/>
              </a:rPr>
              <a:t>Aluminum foil </a:t>
            </a:r>
            <a:endParaRPr sz="1750">
              <a:solidFill>
                <a:schemeClr val="dk1"/>
              </a:solidFill>
              <a:highlight>
                <a:srgbClr val="FFFFFF"/>
              </a:highlight>
              <a:latin typeface="Century Gothic"/>
              <a:ea typeface="Century Gothic"/>
              <a:cs typeface="Century Gothic"/>
              <a:sym typeface="Century Gothic"/>
            </a:endParaRPr>
          </a:p>
          <a:p>
            <a:pPr marL="457200" lvl="0" indent="-339725" algn="l" rtl="0">
              <a:spcBef>
                <a:spcPts val="0"/>
              </a:spcBef>
              <a:spcAft>
                <a:spcPts val="0"/>
              </a:spcAft>
              <a:buClr>
                <a:schemeClr val="dk1"/>
              </a:buClr>
              <a:buSzPts val="1750"/>
              <a:buFont typeface="Century Gothic"/>
              <a:buChar char="●"/>
            </a:pPr>
            <a:r>
              <a:rPr lang="en-GB" sz="1750">
                <a:solidFill>
                  <a:schemeClr val="dk1"/>
                </a:solidFill>
                <a:highlight>
                  <a:srgbClr val="FFFFFF"/>
                </a:highlight>
                <a:latin typeface="Century Gothic"/>
                <a:ea typeface="Century Gothic"/>
                <a:cs typeface="Century Gothic"/>
                <a:sym typeface="Century Gothic"/>
              </a:rPr>
              <a:t>Hot water and a container to hold it</a:t>
            </a:r>
            <a:endParaRPr sz="1750">
              <a:solidFill>
                <a:schemeClr val="dk1"/>
              </a:solidFill>
              <a:highlight>
                <a:srgbClr val="FFFFFF"/>
              </a:highlight>
              <a:latin typeface="Century Gothic"/>
              <a:ea typeface="Century Gothic"/>
              <a:cs typeface="Century Gothic"/>
              <a:sym typeface="Century Gothic"/>
            </a:endParaRPr>
          </a:p>
          <a:p>
            <a:pPr marL="457200" lvl="0" indent="-339725" algn="l" rtl="0">
              <a:spcBef>
                <a:spcPts val="0"/>
              </a:spcBef>
              <a:spcAft>
                <a:spcPts val="0"/>
              </a:spcAft>
              <a:buClr>
                <a:schemeClr val="dk1"/>
              </a:buClr>
              <a:buSzPts val="1750"/>
              <a:buFont typeface="Century Gothic"/>
              <a:buChar char="●"/>
            </a:pPr>
            <a:r>
              <a:rPr lang="en-GB" sz="1750">
                <a:solidFill>
                  <a:schemeClr val="dk1"/>
                </a:solidFill>
                <a:highlight>
                  <a:srgbClr val="FFFFFF"/>
                </a:highlight>
                <a:latin typeface="Century Gothic"/>
                <a:ea typeface="Century Gothic"/>
                <a:cs typeface="Century Gothic"/>
                <a:sym typeface="Century Gothic"/>
              </a:rPr>
              <a:t>A grater, plastic knife or another simple scraping device</a:t>
            </a:r>
            <a:endParaRPr sz="1750">
              <a:solidFill>
                <a:schemeClr val="dk1"/>
              </a:solidFill>
              <a:highlight>
                <a:srgbClr val="FFFFFF"/>
              </a:highlight>
              <a:latin typeface="Century Gothic"/>
              <a:ea typeface="Century Gothic"/>
              <a:cs typeface="Century Gothic"/>
              <a:sym typeface="Century Gothic"/>
            </a:endParaRPr>
          </a:p>
          <a:p>
            <a:pPr marL="0" lvl="0" indent="0" algn="l" rtl="0">
              <a:spcBef>
                <a:spcPts val="2200"/>
              </a:spcBef>
              <a:spcAft>
                <a:spcPts val="1600"/>
              </a:spcAft>
              <a:buNone/>
            </a:pPr>
            <a:endParaRPr/>
          </a:p>
        </p:txBody>
      </p:sp>
      <p:pic>
        <p:nvPicPr>
          <p:cNvPr id="109" name="Google Shape;109;p21"/>
          <p:cNvPicPr preferRelativeResize="0"/>
          <p:nvPr/>
        </p:nvPicPr>
        <p:blipFill>
          <a:blip r:embed="rId3">
            <a:alphaModFix/>
          </a:blip>
          <a:stretch>
            <a:fillRect/>
          </a:stretch>
        </p:blipFill>
        <p:spPr>
          <a:xfrm>
            <a:off x="311700" y="2748625"/>
            <a:ext cx="2233450" cy="2010100"/>
          </a:xfrm>
          <a:prstGeom prst="rect">
            <a:avLst/>
          </a:prstGeom>
          <a:noFill/>
          <a:ln>
            <a:noFill/>
          </a:ln>
        </p:spPr>
      </p:pic>
      <p:pic>
        <p:nvPicPr>
          <p:cNvPr id="110" name="Google Shape;110;p21"/>
          <p:cNvPicPr preferRelativeResize="0"/>
          <p:nvPr/>
        </p:nvPicPr>
        <p:blipFill>
          <a:blip r:embed="rId4">
            <a:alphaModFix/>
          </a:blip>
          <a:stretch>
            <a:fillRect/>
          </a:stretch>
        </p:blipFill>
        <p:spPr>
          <a:xfrm>
            <a:off x="2684513" y="2636950"/>
            <a:ext cx="2233450" cy="2233450"/>
          </a:xfrm>
          <a:prstGeom prst="rect">
            <a:avLst/>
          </a:prstGeom>
          <a:noFill/>
          <a:ln>
            <a:noFill/>
          </a:ln>
        </p:spPr>
      </p:pic>
      <p:pic>
        <p:nvPicPr>
          <p:cNvPr id="111" name="Google Shape;111;p21"/>
          <p:cNvPicPr preferRelativeResize="0"/>
          <p:nvPr/>
        </p:nvPicPr>
        <p:blipFill rotWithShape="1">
          <a:blip r:embed="rId5">
            <a:alphaModFix/>
          </a:blip>
          <a:srcRect r="29268"/>
          <a:stretch/>
        </p:blipFill>
        <p:spPr>
          <a:xfrm>
            <a:off x="6977425" y="2171150"/>
            <a:ext cx="1992701" cy="1878149"/>
          </a:xfrm>
          <a:prstGeom prst="rect">
            <a:avLst/>
          </a:prstGeom>
          <a:noFill/>
          <a:ln>
            <a:noFill/>
          </a:ln>
        </p:spPr>
      </p:pic>
      <p:pic>
        <p:nvPicPr>
          <p:cNvPr id="112" name="Google Shape;112;p21"/>
          <p:cNvPicPr preferRelativeResize="0"/>
          <p:nvPr/>
        </p:nvPicPr>
        <p:blipFill>
          <a:blip r:embed="rId6">
            <a:alphaModFix/>
          </a:blip>
          <a:stretch>
            <a:fillRect/>
          </a:stretch>
        </p:blipFill>
        <p:spPr>
          <a:xfrm>
            <a:off x="5057337" y="2528337"/>
            <a:ext cx="1920100" cy="24506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lnSpc>
                <a:spcPct val="115000"/>
              </a:lnSpc>
              <a:spcBef>
                <a:spcPts val="1600"/>
              </a:spcBef>
              <a:spcAft>
                <a:spcPts val="1600"/>
              </a:spcAft>
              <a:buClr>
                <a:schemeClr val="dk1"/>
              </a:buClr>
              <a:buSzPts val="1100"/>
              <a:buFont typeface="Arial"/>
              <a:buNone/>
            </a:pPr>
            <a:r>
              <a:rPr lang="en-GB">
                <a:solidFill>
                  <a:srgbClr val="302A2C"/>
                </a:solidFill>
                <a:highlight>
                  <a:srgbClr val="FFFFFF"/>
                </a:highlight>
                <a:latin typeface="Century Gothic"/>
                <a:ea typeface="Century Gothic"/>
                <a:cs typeface="Century Gothic"/>
                <a:sym typeface="Century Gothic"/>
              </a:rPr>
              <a:t>First we need to make rock erosion:</a:t>
            </a:r>
            <a:endParaRPr>
              <a:latin typeface="Century Gothic"/>
              <a:ea typeface="Century Gothic"/>
              <a:cs typeface="Century Gothic"/>
              <a:sym typeface="Century Gothic"/>
            </a:endParaRPr>
          </a:p>
        </p:txBody>
      </p:sp>
      <p:sp>
        <p:nvSpPr>
          <p:cNvPr id="118" name="Google Shape;118;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400"/>
              </a:spcBef>
              <a:spcAft>
                <a:spcPts val="0"/>
              </a:spcAft>
              <a:buClr>
                <a:schemeClr val="dk1"/>
              </a:buClr>
              <a:buSzPts val="1100"/>
              <a:buFont typeface="Arial"/>
              <a:buNone/>
            </a:pPr>
            <a:r>
              <a:rPr lang="en-GB" sz="1700">
                <a:solidFill>
                  <a:srgbClr val="302A2C"/>
                </a:solidFill>
                <a:highlight>
                  <a:srgbClr val="FFFFFF"/>
                </a:highlight>
                <a:latin typeface="Century Gothic"/>
                <a:ea typeface="Century Gothic"/>
                <a:cs typeface="Century Gothic"/>
                <a:sym typeface="Century Gothic"/>
              </a:rPr>
              <a:t>To start the process, we’ll be grating some chocolate as a makeshift erosion process. But leave a block or two for the igneous rocks. </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230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Use a cheese grater or vegetable peeler to carefully shave your chocolate.</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The cheese grater symbolizes erosion and weathering – wind, rain, etc. It is physically eroding the chocolate into smaller pieces, just like weathering forces do to larger bodies of rocks to form small rocks or even sand. The small pieces of chocolate represent sediment.</a:t>
            </a:r>
            <a:endParaRPr sz="1700">
              <a:solidFill>
                <a:srgbClr val="302A2C"/>
              </a:solidFill>
              <a:highlight>
                <a:srgbClr val="FFFFFF"/>
              </a:highlight>
              <a:latin typeface="Century Gothic"/>
              <a:ea typeface="Century Gothic"/>
              <a:cs typeface="Century Gothic"/>
              <a:sym typeface="Century Gothic"/>
            </a:endParaRPr>
          </a:p>
          <a:p>
            <a:pPr marL="0" lvl="0" indent="0" algn="l" rtl="0">
              <a:spcBef>
                <a:spcPts val="4600"/>
              </a:spcBef>
              <a:spcAft>
                <a:spcPts val="1600"/>
              </a:spcAft>
              <a:buNone/>
            </a:pPr>
            <a:endParaRPr sz="2300">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Making sedimentary rocks </a:t>
            </a:r>
            <a:endParaRPr>
              <a:latin typeface="Century Gothic"/>
              <a:ea typeface="Century Gothic"/>
              <a:cs typeface="Century Gothic"/>
              <a:sym typeface="Century Gothic"/>
            </a:endParaRPr>
          </a:p>
        </p:txBody>
      </p:sp>
      <p:sp>
        <p:nvSpPr>
          <p:cNvPr id="124" name="Google Shape;124;p23"/>
          <p:cNvSpPr txBox="1">
            <a:spLocks noGrp="1"/>
          </p:cNvSpPr>
          <p:nvPr>
            <p:ph type="body" idx="1"/>
          </p:nvPr>
        </p:nvSpPr>
        <p:spPr>
          <a:xfrm>
            <a:off x="311700" y="1152475"/>
            <a:ext cx="8520600" cy="36813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302A2C"/>
              </a:buClr>
              <a:buSzPts val="1800"/>
              <a:buFont typeface="Century Gothic"/>
              <a:buAutoNum type="arabicPeriod"/>
            </a:pPr>
            <a:r>
              <a:rPr lang="en-GB">
                <a:solidFill>
                  <a:srgbClr val="302A2C"/>
                </a:solidFill>
                <a:highlight>
                  <a:srgbClr val="FFFFFF"/>
                </a:highlight>
                <a:latin typeface="Century Gothic"/>
                <a:ea typeface="Century Gothic"/>
                <a:cs typeface="Century Gothic"/>
                <a:sym typeface="Century Gothic"/>
              </a:rPr>
              <a:t>Take a piece of tinfoil, fold it in half. </a:t>
            </a:r>
            <a:endParaRPr>
              <a:solidFill>
                <a:srgbClr val="302A2C"/>
              </a:solidFill>
              <a:highlight>
                <a:srgbClr val="FFFFFF"/>
              </a:highlight>
              <a:latin typeface="Century Gothic"/>
              <a:ea typeface="Century Gothic"/>
              <a:cs typeface="Century Gothic"/>
              <a:sym typeface="Century Gothic"/>
            </a:endParaRPr>
          </a:p>
          <a:p>
            <a:pPr marL="457200" lvl="0" indent="-342900" algn="l" rtl="0">
              <a:spcBef>
                <a:spcPts val="0"/>
              </a:spcBef>
              <a:spcAft>
                <a:spcPts val="0"/>
              </a:spcAft>
              <a:buClr>
                <a:srgbClr val="302A2C"/>
              </a:buClr>
              <a:buSzPts val="1800"/>
              <a:buFont typeface="Century Gothic"/>
              <a:buAutoNum type="arabicPeriod"/>
            </a:pPr>
            <a:r>
              <a:rPr lang="en-GB">
                <a:solidFill>
                  <a:srgbClr val="302A2C"/>
                </a:solidFill>
                <a:highlight>
                  <a:srgbClr val="FFFFFF"/>
                </a:highlight>
                <a:latin typeface="Century Gothic"/>
                <a:ea typeface="Century Gothic"/>
                <a:cs typeface="Century Gothic"/>
                <a:sym typeface="Century Gothic"/>
              </a:rPr>
              <a:t>Then begin layering your chocolate “erosion”, first dark, then white chocolate on the one side of the piece of foil. </a:t>
            </a:r>
            <a:endParaRPr>
              <a:solidFill>
                <a:srgbClr val="302A2C"/>
              </a:solidFill>
              <a:highlight>
                <a:srgbClr val="FFFFFF"/>
              </a:highlight>
              <a:latin typeface="Century Gothic"/>
              <a:ea typeface="Century Gothic"/>
              <a:cs typeface="Century Gothic"/>
              <a:sym typeface="Century Gothic"/>
            </a:endParaRPr>
          </a:p>
          <a:p>
            <a:pPr marL="457200" lvl="0" indent="-342900" algn="l" rtl="0">
              <a:spcBef>
                <a:spcPts val="0"/>
              </a:spcBef>
              <a:spcAft>
                <a:spcPts val="0"/>
              </a:spcAft>
              <a:buClr>
                <a:srgbClr val="302A2C"/>
              </a:buClr>
              <a:buSzPts val="1800"/>
              <a:buFont typeface="Century Gothic"/>
              <a:buAutoNum type="arabicPeriod"/>
            </a:pPr>
            <a:r>
              <a:rPr lang="en-GB">
                <a:solidFill>
                  <a:srgbClr val="302A2C"/>
                </a:solidFill>
                <a:highlight>
                  <a:srgbClr val="FFFFFF"/>
                </a:highlight>
                <a:latin typeface="Century Gothic"/>
                <a:ea typeface="Century Gothic"/>
                <a:cs typeface="Century Gothic"/>
                <a:sym typeface="Century Gothic"/>
              </a:rPr>
              <a:t>Make about 3 - 4 layers of the dark and white chocolate scrapings.</a:t>
            </a:r>
            <a:endParaRPr>
              <a:solidFill>
                <a:srgbClr val="302A2C"/>
              </a:solidFill>
              <a:highlight>
                <a:srgbClr val="FFFFFF"/>
              </a:highlight>
              <a:latin typeface="Century Gothic"/>
              <a:ea typeface="Century Gothic"/>
              <a:cs typeface="Century Gothic"/>
              <a:sym typeface="Century Gothic"/>
            </a:endParaRPr>
          </a:p>
          <a:p>
            <a:pPr marL="457200" lvl="0" indent="-342900" algn="l" rtl="0">
              <a:spcBef>
                <a:spcPts val="0"/>
              </a:spcBef>
              <a:spcAft>
                <a:spcPts val="0"/>
              </a:spcAft>
              <a:buClr>
                <a:srgbClr val="302A2C"/>
              </a:buClr>
              <a:buSzPts val="1800"/>
              <a:buFont typeface="Century Gothic"/>
              <a:buAutoNum type="arabicPeriod"/>
            </a:pPr>
            <a:r>
              <a:rPr lang="en-GB">
                <a:solidFill>
                  <a:srgbClr val="302A2C"/>
                </a:solidFill>
                <a:highlight>
                  <a:srgbClr val="FFFFFF"/>
                </a:highlight>
                <a:latin typeface="Century Gothic"/>
                <a:ea typeface="Century Gothic"/>
                <a:cs typeface="Century Gothic"/>
                <a:sym typeface="Century Gothic"/>
              </a:rPr>
              <a:t>Then close the tin foil and put as much pressure as you can on the foil.</a:t>
            </a:r>
            <a:endParaRPr>
              <a:solidFill>
                <a:srgbClr val="302A2C"/>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r>
              <a:rPr lang="en-GB">
                <a:solidFill>
                  <a:srgbClr val="302A2C"/>
                </a:solidFill>
                <a:highlight>
                  <a:srgbClr val="FFFFFF"/>
                </a:highlight>
                <a:latin typeface="Century Gothic"/>
                <a:ea typeface="Century Gothic"/>
                <a:cs typeface="Century Gothic"/>
                <a:sym typeface="Century Gothic"/>
              </a:rPr>
              <a:t>You are exerting pressure on the pieces of rock in order to form a sedimentary rock out of those pieces.</a:t>
            </a:r>
            <a:endParaRPr>
              <a:solidFill>
                <a:srgbClr val="302A2C"/>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r>
              <a:rPr lang="en-GB">
                <a:solidFill>
                  <a:srgbClr val="302A2C"/>
                </a:solidFill>
                <a:highlight>
                  <a:srgbClr val="FFFFFF"/>
                </a:highlight>
                <a:latin typeface="Century Gothic"/>
                <a:ea typeface="Century Gothic"/>
                <a:cs typeface="Century Gothic"/>
                <a:sym typeface="Century Gothic"/>
              </a:rPr>
              <a:t>Observe the newly formed sedimentary rock. What do you see?</a:t>
            </a:r>
            <a:endParaRPr>
              <a:solidFill>
                <a:srgbClr val="302A2C"/>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endParaRPr sz="2400">
              <a:solidFill>
                <a:srgbClr val="434343"/>
              </a:solidFill>
              <a:highlight>
                <a:srgbClr val="FFFFFF"/>
              </a:highlight>
              <a:latin typeface="Century Gothic"/>
              <a:ea typeface="Century Gothic"/>
              <a:cs typeface="Century Gothic"/>
              <a:sym typeface="Century Gothic"/>
            </a:endParaRPr>
          </a:p>
          <a:p>
            <a:pPr marL="0" lvl="0" indent="0" algn="l" rtl="0">
              <a:spcBef>
                <a:spcPts val="1600"/>
              </a:spcBef>
              <a:spcAft>
                <a:spcPts val="1600"/>
              </a:spcAft>
              <a:buNone/>
            </a:pPr>
            <a:endParaRPr sz="2400">
              <a:solidFill>
                <a:srgbClr val="434343"/>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Making metamorphic rocks </a:t>
            </a:r>
            <a:endParaRPr>
              <a:latin typeface="Century Gothic"/>
              <a:ea typeface="Century Gothic"/>
              <a:cs typeface="Century Gothic"/>
              <a:sym typeface="Century Gothic"/>
            </a:endParaRPr>
          </a:p>
        </p:txBody>
      </p:sp>
      <p:sp>
        <p:nvSpPr>
          <p:cNvPr id="130" name="Google Shape;130;p24"/>
          <p:cNvSpPr txBox="1">
            <a:spLocks noGrp="1"/>
          </p:cNvSpPr>
          <p:nvPr>
            <p:ph type="body" idx="1"/>
          </p:nvPr>
        </p:nvSpPr>
        <p:spPr>
          <a:xfrm>
            <a:off x="311700" y="1152475"/>
            <a:ext cx="8520600" cy="3681300"/>
          </a:xfrm>
          <a:prstGeom prst="rect">
            <a:avLst/>
          </a:prstGeom>
        </p:spPr>
        <p:txBody>
          <a:bodyPr spcFirstLastPara="1" wrap="square" lIns="91425" tIns="91425" rIns="91425" bIns="91425" anchor="t" anchorCtr="0">
            <a:noAutofit/>
          </a:bodyPr>
          <a:lstStyle/>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Take a few square pieces of tinfoil and form them into “rock molds.” You can do this with your fingers or actually wrap the tinfoil halfway around a rock to help you form the proper shapes.</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Take some of the remaining chocolate shavings and sprinkle them into the tinfoil molds.</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Place the molds on a candle warmer and heat until the chocolate is fully melted </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Let the chocolate completely cool and harden (you can quicken up this process in the freezer).</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Notice the differences between the sedimentary rocks and the metamorphic rocks. What different forces were exerted on those rock shavings to form the different rocks? How are they similar?</a:t>
            </a:r>
            <a:endParaRPr sz="1700">
              <a:solidFill>
                <a:srgbClr val="302A2C"/>
              </a:solidFill>
              <a:highlight>
                <a:srgbClr val="FFFFFF"/>
              </a:highlight>
              <a:latin typeface="Century Gothic"/>
              <a:ea typeface="Century Gothic"/>
              <a:cs typeface="Century Gothic"/>
              <a:sym typeface="Century Gothic"/>
            </a:endParaRPr>
          </a:p>
          <a:p>
            <a:pPr marL="0" lvl="0" indent="0" algn="l" rtl="0">
              <a:spcBef>
                <a:spcPts val="4600"/>
              </a:spcBef>
              <a:spcAft>
                <a:spcPts val="0"/>
              </a:spcAft>
              <a:buNone/>
            </a:pPr>
            <a:endParaRPr sz="1850" b="1">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endParaRPr sz="1850">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endParaRPr sz="1850">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None/>
            </a:pPr>
            <a:endParaRPr sz="1850">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1600"/>
              </a:spcAft>
              <a:buNone/>
            </a:pPr>
            <a:endParaRPr sz="2300">
              <a:solidFill>
                <a:srgbClr val="434343"/>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Making igneous rocks </a:t>
            </a:r>
            <a:endParaRPr>
              <a:latin typeface="Century Gothic"/>
              <a:ea typeface="Century Gothic"/>
              <a:cs typeface="Century Gothic"/>
              <a:sym typeface="Century Gothic"/>
            </a:endParaRPr>
          </a:p>
        </p:txBody>
      </p:sp>
      <p:sp>
        <p:nvSpPr>
          <p:cNvPr id="136" name="Google Shape;136;p25"/>
          <p:cNvSpPr txBox="1">
            <a:spLocks noGrp="1"/>
          </p:cNvSpPr>
          <p:nvPr>
            <p:ph type="body" idx="1"/>
          </p:nvPr>
        </p:nvSpPr>
        <p:spPr>
          <a:xfrm>
            <a:off x="311700" y="1152475"/>
            <a:ext cx="8520600" cy="3681300"/>
          </a:xfrm>
          <a:prstGeom prst="rect">
            <a:avLst/>
          </a:prstGeom>
        </p:spPr>
        <p:txBody>
          <a:bodyPr spcFirstLastPara="1" wrap="square" lIns="91425" tIns="91425" rIns="91425" bIns="91425" anchor="t" anchorCtr="0">
            <a:noAutofit/>
          </a:bodyPr>
          <a:lstStyle/>
          <a:p>
            <a:pPr marL="0" lvl="0" indent="0" algn="l" rtl="0">
              <a:spcBef>
                <a:spcPts val="400"/>
              </a:spcBef>
              <a:spcAft>
                <a:spcPts val="0"/>
              </a:spcAft>
              <a:buClr>
                <a:schemeClr val="dk1"/>
              </a:buClr>
              <a:buSzPts val="1100"/>
              <a:buFont typeface="Arial"/>
              <a:buNone/>
            </a:pPr>
            <a:r>
              <a:rPr lang="en-GB" sz="1700">
                <a:solidFill>
                  <a:srgbClr val="302A2C"/>
                </a:solidFill>
                <a:highlight>
                  <a:srgbClr val="FFFFFF"/>
                </a:highlight>
                <a:latin typeface="Century Gothic"/>
                <a:ea typeface="Century Gothic"/>
                <a:cs typeface="Century Gothic"/>
                <a:sym typeface="Century Gothic"/>
              </a:rPr>
              <a:t>Since igneous rocks are made from magma, we want to melt the chocolate first. </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230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In a kettle boil some water and once boiled, pour in a cup. </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Wrap a square of chocolate in a piece of aluminum foil (not the chocolate erosion). Place the foil packet in the cup of hot water. Let sit until melted, about 5 minutes.</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Then carefully remove the foil packet from the water, dry off and place in the refrigerator to cool until hardened, about 1 hour. Impatient?  Pop it in the freezer for about 20 minutes instead.</a:t>
            </a:r>
            <a:endParaRPr sz="1700">
              <a:solidFill>
                <a:srgbClr val="302A2C"/>
              </a:solidFill>
              <a:highlight>
                <a:srgbClr val="FFFFFF"/>
              </a:highlight>
              <a:latin typeface="Century Gothic"/>
              <a:ea typeface="Century Gothic"/>
              <a:cs typeface="Century Gothic"/>
              <a:sym typeface="Century Gothic"/>
            </a:endParaRPr>
          </a:p>
          <a:p>
            <a:pPr marL="647700" lvl="0" indent="-336550" algn="l" rtl="0">
              <a:spcBef>
                <a:spcPts val="0"/>
              </a:spcBef>
              <a:spcAft>
                <a:spcPts val="0"/>
              </a:spcAft>
              <a:buClr>
                <a:srgbClr val="302A2C"/>
              </a:buClr>
              <a:buSzPts val="1700"/>
              <a:buFont typeface="Century Gothic"/>
              <a:buAutoNum type="arabicPeriod"/>
            </a:pPr>
            <a:r>
              <a:rPr lang="en-GB" sz="1700">
                <a:solidFill>
                  <a:srgbClr val="302A2C"/>
                </a:solidFill>
                <a:highlight>
                  <a:srgbClr val="FFFFFF"/>
                </a:highlight>
                <a:latin typeface="Century Gothic"/>
                <a:ea typeface="Century Gothic"/>
                <a:cs typeface="Century Gothic"/>
                <a:sym typeface="Century Gothic"/>
              </a:rPr>
              <a:t>Unwrap the igneous chocolate rock from the foil. How does it compare to the sedimentary and metamorphic rocks?</a:t>
            </a:r>
            <a:endParaRPr sz="1700">
              <a:solidFill>
                <a:srgbClr val="302A2C"/>
              </a:solidFill>
              <a:highlight>
                <a:srgbClr val="FFFFFF"/>
              </a:highlight>
              <a:latin typeface="Century Gothic"/>
              <a:ea typeface="Century Gothic"/>
              <a:cs typeface="Century Gothic"/>
              <a:sym typeface="Century Gothic"/>
            </a:endParaRPr>
          </a:p>
          <a:p>
            <a:pPr marL="457200" lvl="0" indent="0" algn="l" rtl="0">
              <a:spcBef>
                <a:spcPts val="4600"/>
              </a:spcBef>
              <a:spcAft>
                <a:spcPts val="0"/>
              </a:spcAft>
              <a:buNone/>
            </a:pPr>
            <a:endParaRPr sz="1700">
              <a:solidFill>
                <a:srgbClr val="302A2C"/>
              </a:solidFill>
              <a:highlight>
                <a:srgbClr val="FFFFFF"/>
              </a:highlight>
              <a:latin typeface="Century Gothic"/>
              <a:ea typeface="Century Gothic"/>
              <a:cs typeface="Century Gothic"/>
              <a:sym typeface="Century Gothic"/>
            </a:endParaRPr>
          </a:p>
          <a:p>
            <a:pPr marL="0" lvl="0" indent="0" algn="l" rtl="0">
              <a:spcBef>
                <a:spcPts val="4600"/>
              </a:spcBef>
              <a:spcAft>
                <a:spcPts val="0"/>
              </a:spcAft>
              <a:buClr>
                <a:schemeClr val="dk1"/>
              </a:buClr>
              <a:buSzPts val="1100"/>
              <a:buFont typeface="Arial"/>
              <a:buNone/>
            </a:pPr>
            <a:endParaRPr sz="2000" b="1">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Clr>
                <a:schemeClr val="dk1"/>
              </a:buClr>
              <a:buSzPts val="1100"/>
              <a:buFont typeface="Arial"/>
              <a:buNone/>
            </a:pPr>
            <a:endParaRPr sz="2000">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0"/>
              </a:spcAft>
              <a:buClr>
                <a:schemeClr val="dk1"/>
              </a:buClr>
              <a:buSzPts val="1100"/>
              <a:buFont typeface="Arial"/>
              <a:buNone/>
            </a:pPr>
            <a:endParaRPr sz="2000">
              <a:solidFill>
                <a:schemeClr val="dk1"/>
              </a:solidFill>
              <a:highlight>
                <a:srgbClr val="FFFFFF"/>
              </a:highlight>
              <a:latin typeface="Century Gothic"/>
              <a:ea typeface="Century Gothic"/>
              <a:cs typeface="Century Gothic"/>
              <a:sym typeface="Century Gothic"/>
            </a:endParaRPr>
          </a:p>
          <a:p>
            <a:pPr marL="0" lvl="0" indent="0" algn="l" rtl="0">
              <a:spcBef>
                <a:spcPts val="1600"/>
              </a:spcBef>
              <a:spcAft>
                <a:spcPts val="1600"/>
              </a:spcAft>
              <a:buNone/>
            </a:pPr>
            <a:endParaRPr sz="2000">
              <a:solidFill>
                <a:srgbClr val="434343"/>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26"/>
          <p:cNvPicPr preferRelativeResize="0"/>
          <p:nvPr/>
        </p:nvPicPr>
        <p:blipFill>
          <a:blip r:embed="rId3">
            <a:alphaModFix/>
          </a:blip>
          <a:stretch>
            <a:fillRect/>
          </a:stretch>
        </p:blipFill>
        <p:spPr>
          <a:xfrm>
            <a:off x="556350" y="273575"/>
            <a:ext cx="8074501" cy="4814975"/>
          </a:xfrm>
          <a:prstGeom prst="rect">
            <a:avLst/>
          </a:prstGeom>
          <a:noFill/>
          <a:ln>
            <a:noFill/>
          </a:ln>
        </p:spPr>
      </p:pic>
      <p:sp>
        <p:nvSpPr>
          <p:cNvPr id="142" name="Google Shape;142;p26"/>
          <p:cNvSpPr txBox="1"/>
          <p:nvPr/>
        </p:nvSpPr>
        <p:spPr>
          <a:xfrm>
            <a:off x="727100" y="188500"/>
            <a:ext cx="6638100" cy="64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entury Gothic"/>
              <a:ea typeface="Century Gothic"/>
              <a:cs typeface="Century Gothic"/>
              <a:sym typeface="Century Gothic"/>
            </a:endParaRPr>
          </a:p>
        </p:txBody>
      </p:sp>
      <p:pic>
        <p:nvPicPr>
          <p:cNvPr id="143" name="Google Shape;143;p26"/>
          <p:cNvPicPr preferRelativeResize="0"/>
          <p:nvPr/>
        </p:nvPicPr>
        <p:blipFill>
          <a:blip r:embed="rId4">
            <a:alphaModFix/>
          </a:blip>
          <a:stretch>
            <a:fillRect/>
          </a:stretch>
        </p:blipFill>
        <p:spPr>
          <a:xfrm rot="-5400000">
            <a:off x="1540125" y="1799747"/>
            <a:ext cx="1850925" cy="3206425"/>
          </a:xfrm>
          <a:prstGeom prst="rect">
            <a:avLst/>
          </a:prstGeom>
          <a:noFill/>
          <a:ln>
            <a:noFill/>
          </a:ln>
        </p:spPr>
      </p:pic>
      <p:sp>
        <p:nvSpPr>
          <p:cNvPr id="144" name="Google Shape;144;p26"/>
          <p:cNvSpPr txBox="1"/>
          <p:nvPr/>
        </p:nvSpPr>
        <p:spPr>
          <a:xfrm>
            <a:off x="4281750" y="2477500"/>
            <a:ext cx="2989200" cy="17163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r>
              <a:rPr lang="en-GB" sz="1300">
                <a:solidFill>
                  <a:srgbClr val="333333"/>
                </a:solidFill>
                <a:latin typeface="Century Gothic"/>
                <a:ea typeface="Century Gothic"/>
                <a:cs typeface="Century Gothic"/>
                <a:sym typeface="Century Gothic"/>
              </a:rPr>
              <a:t>This type of rock is made out of sand, shells, pebbles and other materials, which we call sediment…</a:t>
            </a:r>
            <a:endParaRPr sz="16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1074</Words>
  <Application>Microsoft Office PowerPoint</Application>
  <PresentationFormat>On-screen Show (16:9)</PresentationFormat>
  <Paragraphs>66</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Century Gothic</vt:lpstr>
      <vt:lpstr>Simple Light</vt:lpstr>
      <vt:lpstr>PowerPoint Presentation</vt:lpstr>
      <vt:lpstr>What are rocks and where do they come from?</vt:lpstr>
      <vt:lpstr>How are rocks formed? </vt:lpstr>
      <vt:lpstr>There are 3 types of rocks </vt:lpstr>
      <vt:lpstr>There are 3 types of rocks </vt:lpstr>
      <vt:lpstr>There are 3 types of rocks </vt:lpstr>
      <vt:lpstr>Now we’re going to make our own rocks...</vt:lpstr>
      <vt:lpstr>Now we’re going to make our own rocks...</vt:lpstr>
      <vt:lpstr>What are we going to need?</vt:lpstr>
      <vt:lpstr>First we need to make rock erosion:</vt:lpstr>
      <vt:lpstr>Making sedimentary rocks </vt:lpstr>
      <vt:lpstr>Making metamorphic rocks </vt:lpstr>
      <vt:lpstr>Making igneous rocks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Jacqueline Pizzy</dc:creator>
  <cp:lastModifiedBy>Jacqueline Pizzy</cp:lastModifiedBy>
  <cp:revision>2</cp:revision>
  <dcterms:modified xsi:type="dcterms:W3CDTF">2020-09-21T11:04:32Z</dcterms:modified>
</cp:coreProperties>
</file>