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58" r:id="rId5"/>
    <p:sldId id="259" r:id="rId6"/>
    <p:sldId id="260" r:id="rId7"/>
    <p:sldId id="261" r:id="rId8"/>
    <p:sldId id="262" r:id="rId9"/>
    <p:sldId id="265" r:id="rId10"/>
    <p:sldId id="263"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3" autoAdjust="0"/>
    <p:restoredTop sz="94660"/>
  </p:normalViewPr>
  <p:slideViewPr>
    <p:cSldViewPr snapToGrid="0" showGuides="1">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103001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57841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15BDF7F-CBDE-4F6D-B11B-40877F9C80B1}"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760799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15BDF7F-CBDE-4F6D-B11B-40877F9C80B1}"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2894499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15BDF7F-CBDE-4F6D-B11B-40877F9C80B1}" type="datetimeFigureOut">
              <a:rPr lang="en-GB" smtClean="0"/>
              <a:t>21/09/2020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585861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15BDF7F-CBDE-4F6D-B11B-40877F9C80B1}" type="datetimeFigureOut">
              <a:rPr lang="en-GB" smtClean="0"/>
              <a:t>21/09/2020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244931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5BDF7F-CBDE-4F6D-B11B-40877F9C80B1}" type="datetimeFigureOut">
              <a:rPr lang="en-GB" smtClean="0"/>
              <a:t>21/09/2020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1383841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5BDF7F-CBDE-4F6D-B11B-40877F9C80B1}"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39647043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15BDF7F-CBDE-4F6D-B11B-40877F9C80B1}"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58594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5944237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5BDF7F-CBDE-4F6D-B11B-40877F9C80B1}"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1E768D4-4772-4B43-AA4B-B1C9DBDDAD2F}" type="slidenum">
              <a:rPr lang="en-GB" smtClean="0"/>
              <a:t>‹#›</a:t>
            </a:fld>
            <a:endParaRPr lang="en-GB"/>
          </a:p>
        </p:txBody>
      </p:sp>
    </p:spTree>
    <p:extLst>
      <p:ext uri="{BB962C8B-B14F-4D97-AF65-F5344CB8AC3E}">
        <p14:creationId xmlns:p14="http://schemas.microsoft.com/office/powerpoint/2010/main" val="4185980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5BDF7F-CBDE-4F6D-B11B-40877F9C80B1}" type="datetimeFigureOut">
              <a:rPr lang="en-GB" smtClean="0"/>
              <a:t>21/09/2020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E768D4-4772-4B43-AA4B-B1C9DBDDAD2F}" type="slidenum">
              <a:rPr lang="en-GB" smtClean="0"/>
              <a:t>‹#›</a:t>
            </a:fld>
            <a:endParaRPr lang="en-GB"/>
          </a:p>
        </p:txBody>
      </p:sp>
    </p:spTree>
    <p:extLst>
      <p:ext uri="{BB962C8B-B14F-4D97-AF65-F5344CB8AC3E}">
        <p14:creationId xmlns:p14="http://schemas.microsoft.com/office/powerpoint/2010/main" val="13703301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FF66"/>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26543" y="1274313"/>
            <a:ext cx="10092905" cy="2387600"/>
          </a:xfrm>
        </p:spPr>
        <p:txBody>
          <a:bodyPr>
            <a:normAutofit fontScale="90000"/>
          </a:bodyPr>
          <a:lstStyle/>
          <a:p>
            <a:r>
              <a:rPr lang="en-US" b="1" u="sng" dirty="0">
                <a:latin typeface="Letter-join Plus 40" panose="02000505000000020003" pitchFamily="50" charset="0"/>
              </a:rPr>
              <a:t>LI: To describe how living things are classified according to their observable characteristics</a:t>
            </a:r>
            <a:endParaRPr lang="en-GB" b="1" u="sng" dirty="0">
              <a:latin typeface="Letter-join Plus 40" panose="02000505000000020003" pitchFamily="50" charset="0"/>
            </a:endParaRPr>
          </a:p>
        </p:txBody>
      </p:sp>
      <p:sp>
        <p:nvSpPr>
          <p:cNvPr id="3" name="Subtitle 2"/>
          <p:cNvSpPr>
            <a:spLocks noGrp="1"/>
          </p:cNvSpPr>
          <p:nvPr>
            <p:ph type="subTitle" idx="1"/>
          </p:nvPr>
        </p:nvSpPr>
        <p:spPr>
          <a:xfrm>
            <a:off x="1524000" y="4378416"/>
            <a:ext cx="9144000" cy="1655762"/>
          </a:xfrm>
        </p:spPr>
        <p:txBody>
          <a:bodyPr/>
          <a:lstStyle/>
          <a:p>
            <a:r>
              <a:rPr lang="en-US" dirty="0">
                <a:latin typeface="Letter-join Plus 40" panose="02000505000000020003" pitchFamily="50" charset="0"/>
              </a:rPr>
              <a:t> - I can compare animals’ similarities and differences</a:t>
            </a:r>
          </a:p>
          <a:p>
            <a:pPr marL="342900" indent="-342900">
              <a:buFontTx/>
              <a:buChar char="-"/>
            </a:pPr>
            <a:r>
              <a:rPr lang="en-US" dirty="0">
                <a:latin typeface="Letter-join Plus 40" panose="02000505000000020003" pitchFamily="50" charset="0"/>
              </a:rPr>
              <a:t>I can sort and group animals based on their features</a:t>
            </a:r>
          </a:p>
          <a:p>
            <a:r>
              <a:rPr lang="en-US" dirty="0">
                <a:latin typeface="Letter-join Plus 40" panose="02000505000000020003" pitchFamily="50" charset="0"/>
              </a:rPr>
              <a:t>- I can give reasons for the way I have classified animals</a:t>
            </a:r>
            <a:endParaRPr lang="en-GB" dirty="0">
              <a:latin typeface="Letter-join Plus 40" panose="02000505000000020003" pitchFamily="50" charset="0"/>
            </a:endParaRPr>
          </a:p>
        </p:txBody>
      </p:sp>
    </p:spTree>
    <p:extLst>
      <p:ext uri="{BB962C8B-B14F-4D97-AF65-F5344CB8AC3E}">
        <p14:creationId xmlns:p14="http://schemas.microsoft.com/office/powerpoint/2010/main" val="3213784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Task:</a:t>
            </a:r>
            <a:endParaRPr lang="en-GB" dirty="0">
              <a:latin typeface="Letter-join Plus 40" panose="02000505000000020003" pitchFamily="50" charset="0"/>
            </a:endParaRPr>
          </a:p>
        </p:txBody>
      </p:sp>
      <p:sp>
        <p:nvSpPr>
          <p:cNvPr id="3" name="Content Placeholder 2"/>
          <p:cNvSpPr>
            <a:spLocks noGrp="1"/>
          </p:cNvSpPr>
          <p:nvPr>
            <p:ph idx="1"/>
          </p:nvPr>
        </p:nvSpPr>
        <p:spPr>
          <a:xfrm>
            <a:off x="838200" y="1992701"/>
            <a:ext cx="10515600" cy="4184261"/>
          </a:xfrm>
        </p:spPr>
        <p:txBody>
          <a:bodyPr>
            <a:normAutofit/>
          </a:bodyPr>
          <a:lstStyle/>
          <a:p>
            <a:r>
              <a:rPr lang="en-US" sz="3200" dirty="0">
                <a:latin typeface="Letter-join Plus 40" panose="02000505000000020003" pitchFamily="50" charset="0"/>
              </a:rPr>
              <a:t>Complete your KWL sheet.</a:t>
            </a:r>
          </a:p>
          <a:p>
            <a:r>
              <a:rPr lang="en-US" sz="3200" dirty="0">
                <a:latin typeface="Letter-join Plus 40" panose="02000505000000020003" pitchFamily="50" charset="0"/>
              </a:rPr>
              <a:t>What do you know?</a:t>
            </a:r>
          </a:p>
          <a:p>
            <a:r>
              <a:rPr lang="en-US" sz="3200" dirty="0">
                <a:latin typeface="Letter-join Plus 40" panose="02000505000000020003" pitchFamily="50" charset="0"/>
              </a:rPr>
              <a:t>What do you want to learn?</a:t>
            </a:r>
          </a:p>
          <a:p>
            <a:pPr marL="0" indent="0">
              <a:buNone/>
            </a:pPr>
            <a:endParaRPr lang="en-US" sz="3200" dirty="0">
              <a:latin typeface="Letter-join Plus 40" panose="02000505000000020003" pitchFamily="50" charset="0"/>
            </a:endParaRPr>
          </a:p>
          <a:p>
            <a:r>
              <a:rPr lang="en-US" sz="3200" dirty="0">
                <a:latin typeface="Letter-join Plus 40" panose="02000505000000020003" pitchFamily="50" charset="0"/>
              </a:rPr>
              <a:t>Leave ‘L’ blank and we will add to this each week.</a:t>
            </a:r>
            <a:endParaRPr lang="en-GB" sz="3200" dirty="0">
              <a:latin typeface="Letter-join Plus 40" panose="02000505000000020003" pitchFamily="50" charset="0"/>
            </a:endParaRPr>
          </a:p>
        </p:txBody>
      </p:sp>
    </p:spTree>
    <p:extLst>
      <p:ext uri="{BB962C8B-B14F-4D97-AF65-F5344CB8AC3E}">
        <p14:creationId xmlns:p14="http://schemas.microsoft.com/office/powerpoint/2010/main" val="3281861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Key Vocabulary</a:t>
            </a:r>
            <a:endParaRPr lang="en-GB" dirty="0">
              <a:latin typeface="Letter-join Plus 40" panose="02000505000000020003" pitchFamily="50" charset="0"/>
            </a:endParaRPr>
          </a:p>
        </p:txBody>
      </p:sp>
      <p:sp>
        <p:nvSpPr>
          <p:cNvPr id="3" name="Content Placeholder 2"/>
          <p:cNvSpPr>
            <a:spLocks noGrp="1"/>
          </p:cNvSpPr>
          <p:nvPr>
            <p:ph idx="1"/>
          </p:nvPr>
        </p:nvSpPr>
        <p:spPr>
          <a:xfrm>
            <a:off x="838200" y="1825625"/>
            <a:ext cx="2853906" cy="4351338"/>
          </a:xfrm>
        </p:spPr>
        <p:txBody>
          <a:bodyPr/>
          <a:lstStyle/>
          <a:p>
            <a:r>
              <a:rPr lang="en-GB" dirty="0">
                <a:latin typeface="Letter-join Plus 40" panose="02000505000000020003" pitchFamily="50" charset="0"/>
              </a:rPr>
              <a:t>classification</a:t>
            </a:r>
          </a:p>
          <a:p>
            <a:r>
              <a:rPr lang="en-GB" dirty="0">
                <a:latin typeface="Letter-join Plus 40" panose="02000505000000020003" pitchFamily="50" charset="0"/>
              </a:rPr>
              <a:t>kingdom</a:t>
            </a:r>
          </a:p>
          <a:p>
            <a:r>
              <a:rPr lang="en-GB" i="1" dirty="0">
                <a:latin typeface="Letter-join Plus 40" panose="02000505000000020003" pitchFamily="50" charset="0"/>
              </a:rPr>
              <a:t>phylum</a:t>
            </a:r>
            <a:endParaRPr lang="en-GB" dirty="0">
              <a:latin typeface="Letter-join Plus 40" panose="02000505000000020003" pitchFamily="50" charset="0"/>
            </a:endParaRPr>
          </a:p>
          <a:p>
            <a:r>
              <a:rPr lang="en-GB" i="1" dirty="0">
                <a:latin typeface="Letter-join Plus 40" panose="02000505000000020003" pitchFamily="50" charset="0"/>
              </a:rPr>
              <a:t>order</a:t>
            </a:r>
            <a:endParaRPr lang="en-GB" dirty="0">
              <a:latin typeface="Letter-join Plus 40" panose="02000505000000020003" pitchFamily="50" charset="0"/>
            </a:endParaRPr>
          </a:p>
          <a:p>
            <a:r>
              <a:rPr lang="en-GB" dirty="0">
                <a:latin typeface="Letter-join Plus 40" panose="02000505000000020003" pitchFamily="50" charset="0"/>
              </a:rPr>
              <a:t>plants</a:t>
            </a:r>
          </a:p>
          <a:p>
            <a:r>
              <a:rPr lang="en-GB" dirty="0">
                <a:latin typeface="Letter-join Plus 40" panose="02000505000000020003" pitchFamily="50" charset="0"/>
              </a:rPr>
              <a:t>flowering plants</a:t>
            </a:r>
          </a:p>
          <a:p>
            <a:r>
              <a:rPr lang="en-GB" dirty="0">
                <a:latin typeface="Letter-join Plus 40" panose="02000505000000020003" pitchFamily="50" charset="0"/>
              </a:rPr>
              <a:t>conifers</a:t>
            </a:r>
          </a:p>
          <a:p>
            <a:r>
              <a:rPr lang="en-GB" dirty="0">
                <a:latin typeface="Letter-join Plus 40" panose="02000505000000020003" pitchFamily="50" charset="0"/>
              </a:rPr>
              <a:t>ferns</a:t>
            </a:r>
          </a:p>
        </p:txBody>
      </p:sp>
      <p:sp>
        <p:nvSpPr>
          <p:cNvPr id="4" name="TextBox 3"/>
          <p:cNvSpPr txBox="1"/>
          <p:nvPr/>
        </p:nvSpPr>
        <p:spPr>
          <a:xfrm>
            <a:off x="4718648" y="1794295"/>
            <a:ext cx="2950234" cy="3539430"/>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Letter-join Plus 40" panose="02000505000000020003" pitchFamily="50" charset="0"/>
              </a:rPr>
              <a:t>mosses</a:t>
            </a:r>
          </a:p>
          <a:p>
            <a:pPr marL="457200" indent="-457200">
              <a:buFont typeface="Arial" panose="020B0604020202020204" pitchFamily="34" charset="0"/>
              <a:buChar char="•"/>
            </a:pPr>
            <a:r>
              <a:rPr lang="en-GB" sz="2800" dirty="0">
                <a:latin typeface="Letter-join Plus 40" panose="02000505000000020003" pitchFamily="50" charset="0"/>
              </a:rPr>
              <a:t>algae</a:t>
            </a:r>
          </a:p>
          <a:p>
            <a:pPr marL="457200" indent="-457200">
              <a:buFont typeface="Arial" panose="020B0604020202020204" pitchFamily="34" charset="0"/>
              <a:buChar char="•"/>
            </a:pPr>
            <a:r>
              <a:rPr lang="en-GB" sz="2800" dirty="0">
                <a:latin typeface="Letter-join Plus 40" panose="02000505000000020003" pitchFamily="50" charset="0"/>
              </a:rPr>
              <a:t>animals</a:t>
            </a:r>
          </a:p>
          <a:p>
            <a:pPr marL="457200" indent="-457200">
              <a:buFont typeface="Arial" panose="020B0604020202020204" pitchFamily="34" charset="0"/>
              <a:buChar char="•"/>
            </a:pPr>
            <a:r>
              <a:rPr lang="en-GB" sz="2800" dirty="0">
                <a:latin typeface="Letter-join Plus 40" panose="02000505000000020003" pitchFamily="50" charset="0"/>
              </a:rPr>
              <a:t>vertebrates</a:t>
            </a:r>
          </a:p>
          <a:p>
            <a:pPr marL="457200" indent="-457200">
              <a:buFont typeface="Arial" panose="020B0604020202020204" pitchFamily="34" charset="0"/>
              <a:buChar char="•"/>
            </a:pPr>
            <a:r>
              <a:rPr lang="en-GB" sz="2800" dirty="0">
                <a:latin typeface="Letter-join Plus 40" panose="02000505000000020003" pitchFamily="50" charset="0"/>
              </a:rPr>
              <a:t>invertebrates</a:t>
            </a:r>
          </a:p>
          <a:p>
            <a:pPr marL="457200" indent="-457200">
              <a:buFont typeface="Arial" panose="020B0604020202020204" pitchFamily="34" charset="0"/>
              <a:buChar char="•"/>
            </a:pPr>
            <a:r>
              <a:rPr lang="en-GB" sz="2800" dirty="0">
                <a:latin typeface="Letter-join Plus 40" panose="02000505000000020003" pitchFamily="50" charset="0"/>
              </a:rPr>
              <a:t>mammals</a:t>
            </a:r>
          </a:p>
          <a:p>
            <a:pPr marL="457200" indent="-457200">
              <a:buFont typeface="Arial" panose="020B0604020202020204" pitchFamily="34" charset="0"/>
              <a:buChar char="•"/>
            </a:pPr>
            <a:r>
              <a:rPr lang="en-GB" sz="2800" dirty="0">
                <a:latin typeface="Letter-join Plus 40" panose="02000505000000020003" pitchFamily="50" charset="0"/>
              </a:rPr>
              <a:t>birds</a:t>
            </a:r>
          </a:p>
          <a:p>
            <a:pPr marL="457200" indent="-457200">
              <a:buFont typeface="Arial" panose="020B0604020202020204" pitchFamily="34" charset="0"/>
              <a:buChar char="•"/>
            </a:pPr>
            <a:r>
              <a:rPr lang="en-GB" sz="2800" dirty="0">
                <a:latin typeface="Letter-join Plus 40" panose="02000505000000020003" pitchFamily="50" charset="0"/>
              </a:rPr>
              <a:t>fish</a:t>
            </a:r>
          </a:p>
        </p:txBody>
      </p:sp>
      <p:sp>
        <p:nvSpPr>
          <p:cNvPr id="5" name="TextBox 4"/>
          <p:cNvSpPr txBox="1"/>
          <p:nvPr/>
        </p:nvSpPr>
        <p:spPr>
          <a:xfrm>
            <a:off x="8747184" y="1915064"/>
            <a:ext cx="2881223" cy="3539430"/>
          </a:xfrm>
          <a:prstGeom prst="rect">
            <a:avLst/>
          </a:prstGeom>
          <a:noFill/>
        </p:spPr>
        <p:txBody>
          <a:bodyPr wrap="square" rtlCol="0">
            <a:spAutoFit/>
          </a:bodyPr>
          <a:lstStyle/>
          <a:p>
            <a:pPr marL="457200" indent="-457200">
              <a:buFont typeface="Arial" panose="020B0604020202020204" pitchFamily="34" charset="0"/>
              <a:buChar char="•"/>
            </a:pPr>
            <a:r>
              <a:rPr lang="en-GB" sz="2800" dirty="0">
                <a:latin typeface="Letter-join Plus 40" panose="02000505000000020003" pitchFamily="50" charset="0"/>
              </a:rPr>
              <a:t>reptiles</a:t>
            </a:r>
          </a:p>
          <a:p>
            <a:pPr marL="457200" indent="-457200">
              <a:buFont typeface="Arial" panose="020B0604020202020204" pitchFamily="34" charset="0"/>
              <a:buChar char="•"/>
            </a:pPr>
            <a:r>
              <a:rPr lang="en-GB" sz="2800" dirty="0">
                <a:latin typeface="Letter-join Plus 40" panose="02000505000000020003" pitchFamily="50" charset="0"/>
              </a:rPr>
              <a:t>amphibians</a:t>
            </a:r>
          </a:p>
          <a:p>
            <a:pPr marL="457200" indent="-457200">
              <a:buFont typeface="Arial" panose="020B0604020202020204" pitchFamily="34" charset="0"/>
              <a:buChar char="•"/>
            </a:pPr>
            <a:r>
              <a:rPr lang="en-GB" sz="2800" dirty="0">
                <a:latin typeface="Letter-join Plus 40" panose="02000505000000020003" pitchFamily="50" charset="0"/>
              </a:rPr>
              <a:t>arthropods</a:t>
            </a:r>
          </a:p>
          <a:p>
            <a:pPr marL="457200" indent="-457200">
              <a:buFont typeface="Arial" panose="020B0604020202020204" pitchFamily="34" charset="0"/>
              <a:buChar char="•"/>
            </a:pPr>
            <a:r>
              <a:rPr lang="en-GB" sz="2800" dirty="0">
                <a:latin typeface="Letter-join Plus 40" panose="02000505000000020003" pitchFamily="50" charset="0"/>
              </a:rPr>
              <a:t>insects</a:t>
            </a:r>
          </a:p>
          <a:p>
            <a:pPr marL="457200" indent="-457200">
              <a:buFont typeface="Arial" panose="020B0604020202020204" pitchFamily="34" charset="0"/>
              <a:buChar char="•"/>
            </a:pPr>
            <a:r>
              <a:rPr lang="en-GB" sz="2800" dirty="0">
                <a:latin typeface="Letter-join Plus 40" panose="02000505000000020003" pitchFamily="50" charset="0"/>
              </a:rPr>
              <a:t>arachnids</a:t>
            </a:r>
          </a:p>
          <a:p>
            <a:pPr marL="457200" indent="-457200">
              <a:buFont typeface="Arial" panose="020B0604020202020204" pitchFamily="34" charset="0"/>
              <a:buChar char="•"/>
            </a:pPr>
            <a:r>
              <a:rPr lang="en-GB" sz="2800" dirty="0">
                <a:latin typeface="Letter-join Plus 40" panose="02000505000000020003" pitchFamily="50" charset="0"/>
              </a:rPr>
              <a:t>myriapods</a:t>
            </a:r>
          </a:p>
          <a:p>
            <a:pPr marL="457200" indent="-457200">
              <a:buFont typeface="Arial" panose="020B0604020202020204" pitchFamily="34" charset="0"/>
              <a:buChar char="•"/>
            </a:pPr>
            <a:r>
              <a:rPr lang="en-GB" sz="2800" dirty="0">
                <a:latin typeface="Letter-join Plus 40" panose="02000505000000020003" pitchFamily="50" charset="0"/>
              </a:rPr>
              <a:t>crustaceans</a:t>
            </a:r>
          </a:p>
          <a:p>
            <a:pPr marL="457200" indent="-457200">
              <a:buFont typeface="Arial" panose="020B0604020202020204" pitchFamily="34" charset="0"/>
              <a:buChar char="•"/>
            </a:pPr>
            <a:r>
              <a:rPr lang="en-GB" sz="2800" dirty="0">
                <a:latin typeface="Letter-join Plus 40" panose="02000505000000020003" pitchFamily="50" charset="0"/>
              </a:rPr>
              <a:t>sponges</a:t>
            </a:r>
          </a:p>
        </p:txBody>
      </p:sp>
    </p:spTree>
    <p:extLst>
      <p:ext uri="{BB962C8B-B14F-4D97-AF65-F5344CB8AC3E}">
        <p14:creationId xmlns:p14="http://schemas.microsoft.com/office/powerpoint/2010/main" val="414332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1492370" y="0"/>
            <a:ext cx="9325155" cy="6858438"/>
          </a:xfrm>
          <a:prstGeom prst="rect">
            <a:avLst/>
          </a:prstGeom>
        </p:spPr>
      </p:pic>
    </p:spTree>
    <p:extLst>
      <p:ext uri="{BB962C8B-B14F-4D97-AF65-F5344CB8AC3E}">
        <p14:creationId xmlns:p14="http://schemas.microsoft.com/office/powerpoint/2010/main" val="2064528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9414" y="0"/>
            <a:ext cx="9371846" cy="6869516"/>
          </a:xfrm>
          <a:prstGeom prst="rect">
            <a:avLst/>
          </a:prstGeom>
        </p:spPr>
      </p:pic>
    </p:spTree>
    <p:extLst>
      <p:ext uri="{BB962C8B-B14F-4D97-AF65-F5344CB8AC3E}">
        <p14:creationId xmlns:p14="http://schemas.microsoft.com/office/powerpoint/2010/main" val="26747791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33763" y="-5944"/>
            <a:ext cx="9288871" cy="6863944"/>
          </a:xfrm>
          <a:prstGeom prst="rect">
            <a:avLst/>
          </a:prstGeom>
        </p:spPr>
      </p:pic>
    </p:spTree>
    <p:extLst>
      <p:ext uri="{BB962C8B-B14F-4D97-AF65-F5344CB8AC3E}">
        <p14:creationId xmlns:p14="http://schemas.microsoft.com/office/powerpoint/2010/main" val="20395710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29533" y="0"/>
            <a:ext cx="9251561" cy="6868583"/>
          </a:xfrm>
          <a:prstGeom prst="rect">
            <a:avLst/>
          </a:prstGeom>
        </p:spPr>
      </p:pic>
    </p:spTree>
    <p:extLst>
      <p:ext uri="{BB962C8B-B14F-4D97-AF65-F5344CB8AC3E}">
        <p14:creationId xmlns:p14="http://schemas.microsoft.com/office/powerpoint/2010/main" val="1786287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1735" y="0"/>
            <a:ext cx="9284635" cy="6865123"/>
          </a:xfrm>
          <a:prstGeom prst="rect">
            <a:avLst/>
          </a:prstGeom>
        </p:spPr>
      </p:pic>
    </p:spTree>
    <p:extLst>
      <p:ext uri="{BB962C8B-B14F-4D97-AF65-F5344CB8AC3E}">
        <p14:creationId xmlns:p14="http://schemas.microsoft.com/office/powerpoint/2010/main" val="16119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309" y="207034"/>
            <a:ext cx="10515600" cy="4779484"/>
          </a:xfrm>
        </p:spPr>
        <p:txBody>
          <a:bodyPr/>
          <a:lstStyle/>
          <a:p>
            <a:r>
              <a:rPr lang="en-GB" dirty="0">
                <a:latin typeface="Letter-join Plus 40" panose="02000505000000020003" pitchFamily="50" charset="0"/>
              </a:rPr>
              <a:t>Work in pairs or groups to sort the animals in the pictures into the appropriate class or, in the case of arthropods, the appropriate order.  Be clear about the reasons why you have classified the animals into particular classes/orders. </a:t>
            </a:r>
          </a:p>
        </p:txBody>
      </p:sp>
      <p:pic>
        <p:nvPicPr>
          <p:cNvPr id="4" name="Picture 3"/>
          <p:cNvPicPr>
            <a:picLocks noChangeAspect="1"/>
          </p:cNvPicPr>
          <p:nvPr/>
        </p:nvPicPr>
        <p:blipFill>
          <a:blip r:embed="rId2"/>
          <a:stretch>
            <a:fillRect/>
          </a:stretch>
        </p:blipFill>
        <p:spPr>
          <a:xfrm>
            <a:off x="1526875" y="1849753"/>
            <a:ext cx="9031857" cy="4908339"/>
          </a:xfrm>
          <a:prstGeom prst="rect">
            <a:avLst/>
          </a:prstGeom>
        </p:spPr>
      </p:pic>
    </p:spTree>
    <p:extLst>
      <p:ext uri="{BB962C8B-B14F-4D97-AF65-F5344CB8AC3E}">
        <p14:creationId xmlns:p14="http://schemas.microsoft.com/office/powerpoint/2010/main" val="2155493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94074" y="0"/>
            <a:ext cx="9164657" cy="6851810"/>
          </a:xfrm>
          <a:prstGeom prst="rect">
            <a:avLst/>
          </a:prstGeom>
        </p:spPr>
      </p:pic>
    </p:spTree>
    <p:extLst>
      <p:ext uri="{BB962C8B-B14F-4D97-AF65-F5344CB8AC3E}">
        <p14:creationId xmlns:p14="http://schemas.microsoft.com/office/powerpoint/2010/main" val="286258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rPr>
              <a:t>Plenary – Go Fish!</a:t>
            </a:r>
            <a:endParaRPr lang="en-GB" dirty="0">
              <a:latin typeface="Letter-join Plus 40" panose="02000505000000020003" pitchFamily="50" charset="0"/>
            </a:endParaRPr>
          </a:p>
        </p:txBody>
      </p:sp>
      <p:pic>
        <p:nvPicPr>
          <p:cNvPr id="4" name="Content Placeholder 3"/>
          <p:cNvPicPr>
            <a:picLocks noGrp="1" noChangeAspect="1"/>
          </p:cNvPicPr>
          <p:nvPr>
            <p:ph idx="1"/>
          </p:nvPr>
        </p:nvPicPr>
        <p:blipFill>
          <a:blip r:embed="rId2"/>
          <a:stretch>
            <a:fillRect/>
          </a:stretch>
        </p:blipFill>
        <p:spPr>
          <a:xfrm>
            <a:off x="948509" y="1471943"/>
            <a:ext cx="10308963" cy="5161722"/>
          </a:xfrm>
          <a:prstGeom prst="rect">
            <a:avLst/>
          </a:prstGeom>
        </p:spPr>
      </p:pic>
    </p:spTree>
    <p:extLst>
      <p:ext uri="{BB962C8B-B14F-4D97-AF65-F5344CB8AC3E}">
        <p14:creationId xmlns:p14="http://schemas.microsoft.com/office/powerpoint/2010/main" val="1315352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Letter-join Plus 40" panose="02000505000000020003" pitchFamily="50" charset="0"/>
                <a:cs typeface="Arial" panose="020B0604020202020204" pitchFamily="34" charset="0"/>
              </a:rPr>
              <a:t>Next step…</a:t>
            </a:r>
            <a:endParaRPr lang="en-GB" dirty="0">
              <a:latin typeface="Letter-join Plus 40" panose="02000505000000020003" pitchFamily="50" charset="0"/>
              <a:cs typeface="Arial" panose="020B0604020202020204" pitchFamily="34" charset="0"/>
            </a:endParaRPr>
          </a:p>
        </p:txBody>
      </p:sp>
      <p:sp>
        <p:nvSpPr>
          <p:cNvPr id="4" name="Content Placeholder 3"/>
          <p:cNvSpPr>
            <a:spLocks noGrp="1"/>
          </p:cNvSpPr>
          <p:nvPr>
            <p:ph idx="1"/>
          </p:nvPr>
        </p:nvSpPr>
        <p:spPr>
          <a:xfrm>
            <a:off x="3891951" y="2467155"/>
            <a:ext cx="4587815" cy="2786782"/>
          </a:xfrm>
          <a:prstGeom prst="cloudCallout">
            <a:avLst>
              <a:gd name="adj1" fmla="val 67351"/>
              <a:gd name="adj2" fmla="val -63225"/>
            </a:avLst>
          </a:prstGeom>
          <a:ln w="9525"/>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2400" dirty="0">
                <a:effectLst/>
                <a:latin typeface="Letter-join Plus 40" panose="02000505000000020003" pitchFamily="50" charset="0"/>
                <a:ea typeface="Calibri" panose="020F0502020204030204" pitchFamily="34" charset="0"/>
                <a:cs typeface="Times New Roman" panose="02020603050405020304" pitchFamily="18" charset="0"/>
              </a:rPr>
              <a:t>Why is classifying living things considered useful?</a:t>
            </a:r>
            <a:endParaRPr lang="en-GB" sz="1800" dirty="0">
              <a:effectLst/>
              <a:latin typeface="Letter-join Plus 40" panose="02000505000000020003" pitchFamily="50"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149566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167</Words>
  <Application>Microsoft Office PowerPoint</Application>
  <PresentationFormat>Widescreen</PresentationFormat>
  <Paragraphs>39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Letter-join Plus 40</vt:lpstr>
      <vt:lpstr>Times New Roman</vt:lpstr>
      <vt:lpstr>Office Theme</vt:lpstr>
      <vt:lpstr>LI: To describe how living things are classified according to their observable characteristics</vt:lpstr>
      <vt:lpstr>Task:</vt:lpstr>
      <vt:lpstr>Key Vocabulary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Plenary – Go Fish!</vt:lpstr>
      <vt:lpstr>Next step…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 To describe how living things are classified according to their observable characteristics</dc:title>
  <dc:creator>Baldwin, Emma</dc:creator>
  <cp:lastModifiedBy>Jacqueline Pizzy</cp:lastModifiedBy>
  <cp:revision>5</cp:revision>
  <dcterms:created xsi:type="dcterms:W3CDTF">2020-08-07T14:38:26Z</dcterms:created>
  <dcterms:modified xsi:type="dcterms:W3CDTF">2020-09-21T11:21:02Z</dcterms:modified>
</cp:coreProperties>
</file>