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70" r:id="rId5"/>
    <p:sldId id="259" r:id="rId6"/>
    <p:sldId id="260" r:id="rId7"/>
    <p:sldId id="261" r:id="rId8"/>
    <p:sldId id="271" r:id="rId9"/>
    <p:sldId id="263" r:id="rId10"/>
    <p:sldId id="264" r:id="rId11"/>
    <p:sldId id="265" r:id="rId12"/>
    <p:sldId id="266" r:id="rId13"/>
    <p:sldId id="267" r:id="rId14"/>
    <p:sldId id="268" r:id="rId15"/>
    <p:sldId id="272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99"/>
  </p:normalViewPr>
  <p:slideViewPr>
    <p:cSldViewPr snapToGrid="0">
      <p:cViewPr varScale="1">
        <p:scale>
          <a:sx n="108" d="100"/>
          <a:sy n="108" d="100"/>
        </p:scale>
        <p:origin x="7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588E59-EE40-4B4D-A91C-AD0D16DC48D9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472711-8899-459B-B0B7-0776B7A38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545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Teacher to model an answer for one of the two poems already looked at on F/C to keep for working wall.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472711-8899-459B-B0B7-0776B7A3808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0376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9/21/2020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9/21/2020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96BA6388-B0BF-4082-8345-438DB5AA0CDB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26217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96BA6388-B0BF-4082-8345-438DB5AA0CDB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41077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96BA6388-B0BF-4082-8345-438DB5AA0CDB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28856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96BA6388-B0BF-4082-8345-438DB5AA0CDB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6792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4mmn39/articles/z8sf8mn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2114" y="1788454"/>
            <a:ext cx="9875520" cy="2098226"/>
          </a:xfrm>
        </p:spPr>
        <p:txBody>
          <a:bodyPr/>
          <a:lstStyle/>
          <a:p>
            <a:r>
              <a:rPr lang="en-GB" sz="6000" dirty="0"/>
              <a:t>LI: To become familiarised with a range of poetry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2114" y="3956279"/>
            <a:ext cx="9875520" cy="120790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Identify different ranges of poetry.</a:t>
            </a:r>
          </a:p>
          <a:p>
            <a:r>
              <a:rPr lang="en-GB" dirty="0"/>
              <a:t>Evaluate the authors choice of language and the impact it has on the reader.</a:t>
            </a:r>
          </a:p>
          <a:p>
            <a:r>
              <a:rPr lang="en-GB" dirty="0"/>
              <a:t>Express and form your own judgements and opinions.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74874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Watch this video to understand Free Verse better.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https://www.bbc.co.uk/bitesize/topics/z4mmn39/articles/z8sf8mn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833921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think of any other types of poem apart from free verse?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Rhyming poetry.</a:t>
            </a:r>
          </a:p>
          <a:p>
            <a:r>
              <a:rPr lang="en-GB" dirty="0"/>
              <a:t>Acrostic poem.</a:t>
            </a:r>
          </a:p>
          <a:p>
            <a:r>
              <a:rPr lang="en-GB" dirty="0"/>
              <a:t>Sonnets.</a:t>
            </a:r>
          </a:p>
          <a:p>
            <a:r>
              <a:rPr lang="en-GB" dirty="0"/>
              <a:t>Haikus.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1633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Think carefully about the poems you are reading on the next two pages what figurative language skills are the authors using?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0591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740" y="685800"/>
            <a:ext cx="11493259" cy="1485900"/>
          </a:xfrm>
        </p:spPr>
        <p:txBody>
          <a:bodyPr>
            <a:normAutofit fontScale="90000"/>
          </a:bodyPr>
          <a:lstStyle/>
          <a:p>
            <a:r>
              <a:rPr lang="en-GB" sz="3600" dirty="0"/>
              <a:t>Hope Is The Thing With Feathers - Poem by Emily Dickinson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7241" y="1984074"/>
            <a:ext cx="5589917" cy="4270075"/>
          </a:xfrm>
        </p:spPr>
        <p:txBody>
          <a:bodyPr>
            <a:normAutofit/>
          </a:bodyPr>
          <a:lstStyle/>
          <a:p>
            <a:r>
              <a:rPr lang="en-GB" dirty="0"/>
              <a:t>'Hope' is the thing with feathers—</a:t>
            </a:r>
            <a:br>
              <a:rPr lang="en-GB" dirty="0"/>
            </a:br>
            <a:r>
              <a:rPr lang="en-GB" dirty="0"/>
              <a:t>That perches in the soul—</a:t>
            </a:r>
            <a:br>
              <a:rPr lang="en-GB" dirty="0"/>
            </a:br>
            <a:r>
              <a:rPr lang="en-GB" dirty="0"/>
              <a:t>And sings the tune without the words—</a:t>
            </a:r>
            <a:br>
              <a:rPr lang="en-GB" dirty="0"/>
            </a:br>
            <a:r>
              <a:rPr lang="en-GB" dirty="0"/>
              <a:t>And never stops—at all—</a:t>
            </a:r>
            <a:br>
              <a:rPr lang="en-GB" dirty="0"/>
            </a:br>
            <a:br>
              <a:rPr lang="en-GB" dirty="0"/>
            </a:br>
            <a:r>
              <a:rPr lang="en-GB" dirty="0"/>
              <a:t>And sweetest—in the Gale—is heard—</a:t>
            </a:r>
            <a:br>
              <a:rPr lang="en-GB" dirty="0"/>
            </a:br>
            <a:r>
              <a:rPr lang="en-GB" dirty="0"/>
              <a:t>And sore must be the storm—</a:t>
            </a:r>
            <a:br>
              <a:rPr lang="en-GB" dirty="0"/>
            </a:br>
            <a:r>
              <a:rPr lang="en-GB" dirty="0"/>
              <a:t>That could abash the little Bird</a:t>
            </a:r>
            <a:br>
              <a:rPr lang="en-GB" dirty="0"/>
            </a:br>
            <a:r>
              <a:rPr lang="en-GB" dirty="0"/>
              <a:t>That kept so many warm—</a:t>
            </a:r>
            <a:br>
              <a:rPr lang="en-GB" dirty="0"/>
            </a:br>
            <a:br>
              <a:rPr lang="en-GB" dirty="0"/>
            </a:br>
            <a:r>
              <a:rPr lang="en-GB" dirty="0"/>
              <a:t>I've heard it in the </a:t>
            </a:r>
            <a:r>
              <a:rPr lang="en-GB" dirty="0" err="1"/>
              <a:t>chillest</a:t>
            </a:r>
            <a:r>
              <a:rPr lang="en-GB" dirty="0"/>
              <a:t> land—</a:t>
            </a:r>
            <a:br>
              <a:rPr lang="en-GB" dirty="0"/>
            </a:br>
            <a:r>
              <a:rPr lang="en-GB" dirty="0"/>
              <a:t>And on the strangest Sea—</a:t>
            </a:r>
            <a:br>
              <a:rPr lang="en-GB" dirty="0"/>
            </a:br>
            <a:r>
              <a:rPr lang="en-GB" dirty="0"/>
              <a:t>Yet, never, in Extremity,</a:t>
            </a:r>
            <a:br>
              <a:rPr lang="en-GB" dirty="0"/>
            </a:br>
            <a:r>
              <a:rPr lang="en-GB" dirty="0"/>
              <a:t>It asked a crumb—of Me.</a:t>
            </a:r>
          </a:p>
        </p:txBody>
      </p:sp>
    </p:spTree>
    <p:extLst>
      <p:ext uri="{BB962C8B-B14F-4D97-AF65-F5344CB8AC3E}">
        <p14:creationId xmlns:p14="http://schemas.microsoft.com/office/powerpoint/2010/main" val="13188595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740" y="685800"/>
            <a:ext cx="11493260" cy="1485900"/>
          </a:xfrm>
        </p:spPr>
        <p:txBody>
          <a:bodyPr/>
          <a:lstStyle/>
          <a:p>
            <a:r>
              <a:rPr lang="en-GB" dirty="0"/>
              <a:t>Hope – By Ice Johnson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5249" y="1673524"/>
            <a:ext cx="4520242" cy="4295955"/>
          </a:xfrm>
        </p:spPr>
        <p:txBody>
          <a:bodyPr>
            <a:normAutofit fontScale="92500" lnSpcReduction="10000"/>
          </a:bodyPr>
          <a:lstStyle/>
          <a:p>
            <a:r>
              <a:rPr lang="en-GB" dirty="0" err="1"/>
              <a:t>Im</a:t>
            </a:r>
            <a:r>
              <a:rPr lang="en-GB" dirty="0"/>
              <a:t> not crazy</a:t>
            </a:r>
            <a:br>
              <a:rPr lang="en-GB" dirty="0"/>
            </a:br>
            <a:r>
              <a:rPr lang="en-GB" dirty="0" err="1"/>
              <a:t>Im</a:t>
            </a:r>
            <a:r>
              <a:rPr lang="en-GB" dirty="0"/>
              <a:t> not dreaming</a:t>
            </a:r>
            <a:br>
              <a:rPr lang="en-GB" dirty="0"/>
            </a:br>
            <a:br>
              <a:rPr lang="en-GB" dirty="0"/>
            </a:br>
            <a:r>
              <a:rPr lang="en-GB" dirty="0"/>
              <a:t>I hope,</a:t>
            </a:r>
            <a:br>
              <a:rPr lang="en-GB" dirty="0"/>
            </a:br>
            <a:r>
              <a:rPr lang="en-GB" dirty="0"/>
              <a:t>hope, hope, hope,</a:t>
            </a:r>
            <a:br>
              <a:rPr lang="en-GB" dirty="0"/>
            </a:br>
            <a:r>
              <a:rPr lang="en-GB" dirty="0"/>
              <a:t>There has to be a way</a:t>
            </a:r>
            <a:br>
              <a:rPr lang="en-GB" dirty="0"/>
            </a:br>
            <a:r>
              <a:rPr lang="en-GB" dirty="0"/>
              <a:t>Not the best way but a least a way</a:t>
            </a:r>
            <a:br>
              <a:rPr lang="en-GB" dirty="0"/>
            </a:br>
            <a:br>
              <a:rPr lang="en-GB" dirty="0"/>
            </a:br>
            <a:r>
              <a:rPr lang="en-GB" dirty="0"/>
              <a:t>We have to run out of this place</a:t>
            </a:r>
            <a:br>
              <a:rPr lang="en-GB" dirty="0"/>
            </a:br>
            <a:r>
              <a:rPr lang="en-GB" dirty="0"/>
              <a:t>We have to free ourselves from this massacre</a:t>
            </a:r>
            <a:br>
              <a:rPr lang="en-GB" dirty="0"/>
            </a:br>
            <a:r>
              <a:rPr lang="en-GB" dirty="0"/>
              <a:t>Start from scratch from this disaster</a:t>
            </a:r>
            <a:br>
              <a:rPr lang="en-GB" dirty="0"/>
            </a:br>
            <a:r>
              <a:rPr lang="en-GB" dirty="0"/>
              <a:t>We have to get out with the hope we have</a:t>
            </a:r>
            <a:br>
              <a:rPr lang="en-GB" dirty="0"/>
            </a:br>
            <a:br>
              <a:rPr lang="en-GB" dirty="0"/>
            </a:br>
            <a:r>
              <a:rPr lang="en-GB" dirty="0"/>
              <a:t>Hope, Hope, Hope, Hope</a:t>
            </a:r>
            <a:br>
              <a:rPr lang="en-GB" dirty="0"/>
            </a:br>
            <a:r>
              <a:rPr lang="en-GB" dirty="0"/>
              <a:t>your all I got</a:t>
            </a:r>
          </a:p>
        </p:txBody>
      </p:sp>
    </p:spTree>
    <p:extLst>
      <p:ext uri="{BB962C8B-B14F-4D97-AF65-F5344CB8AC3E}">
        <p14:creationId xmlns:p14="http://schemas.microsoft.com/office/powerpoint/2010/main" val="3440240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800" dirty="0"/>
              <a:t>Hopefully as you read the poems you thought of some of these skills that the authors could have used.</a:t>
            </a:r>
            <a:br>
              <a:rPr lang="en-GB" sz="2800" dirty="0"/>
            </a:b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62536"/>
            <a:ext cx="9601200" cy="3581400"/>
          </a:xfrm>
        </p:spPr>
        <p:txBody>
          <a:bodyPr/>
          <a:lstStyle/>
          <a:p>
            <a:r>
              <a:rPr lang="en-GB" dirty="0"/>
              <a:t>Repetition</a:t>
            </a:r>
          </a:p>
          <a:p>
            <a:r>
              <a:rPr lang="en-GB" dirty="0"/>
              <a:t>Metaphor</a:t>
            </a:r>
          </a:p>
          <a:p>
            <a:r>
              <a:rPr lang="en-GB" dirty="0"/>
              <a:t>Simile</a:t>
            </a:r>
          </a:p>
          <a:p>
            <a:r>
              <a:rPr lang="en-GB" dirty="0"/>
              <a:t>Rhyme </a:t>
            </a:r>
          </a:p>
          <a:p>
            <a:r>
              <a:rPr lang="en-GB" dirty="0"/>
              <a:t>Rhythm </a:t>
            </a:r>
          </a:p>
          <a:p>
            <a:r>
              <a:rPr lang="en-GB" dirty="0"/>
              <a:t>Personification </a:t>
            </a:r>
          </a:p>
          <a:p>
            <a:r>
              <a:rPr lang="en-GB" dirty="0"/>
              <a:t>Hyperbole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93779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next few pages will explain some of the more important figurative language skills in case you had forgotten what they were.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850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>
                <a:latin typeface="Twinkl" pitchFamily="2" charset="0"/>
                <a:ea typeface="Twinkl" pitchFamily="2" charset="0"/>
                <a:cs typeface="Twinkl" pitchFamily="2" charset="0"/>
              </a:rPr>
              <a:t>Simile</a:t>
            </a:r>
            <a:endParaRPr lang="en-GB" altLang="en-US" sz="3600"/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2279650" y="1514475"/>
            <a:ext cx="7632700" cy="568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A simile compares two things by using the words ‘like’ or ’as.’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Your eyes sparkle </a:t>
            </a:r>
            <a:r>
              <a:rPr lang="en-US" altLang="en-US" b="1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like</a:t>
            </a: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 diamonds.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The classroom looked </a:t>
            </a:r>
            <a:r>
              <a:rPr lang="en-US" altLang="en-US" b="1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like </a:t>
            </a: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a tornado had gone through!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I tiptoed </a:t>
            </a:r>
            <a:r>
              <a:rPr lang="en-US" altLang="en-US" b="1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as</a:t>
            </a: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 quietly </a:t>
            </a:r>
            <a:r>
              <a:rPr lang="en-US" altLang="en-US" b="1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as</a:t>
            </a: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 a mouse.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Similes always include the words ‘like’ or ’as.’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24881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>
                <a:latin typeface="Twinkl" pitchFamily="2" charset="0"/>
                <a:ea typeface="Twinkl" pitchFamily="2" charset="0"/>
                <a:cs typeface="Twinkl" pitchFamily="2" charset="0"/>
              </a:rPr>
              <a:t>Metaphor</a:t>
            </a:r>
            <a:endParaRPr lang="en-GB" altLang="en-US" sz="3600"/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2279650" y="1514476"/>
            <a:ext cx="7632700" cy="583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A metaphor compares one thing to another without using ‘like’ or ‘as.’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Laughter is music for the soul.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You are my sunshine.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Those ideas are food for thought.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Metaphors say one thing </a:t>
            </a:r>
            <a:r>
              <a:rPr lang="en-US" altLang="en-US" i="1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is</a:t>
            </a: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 another.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63444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>
                <a:latin typeface="Twinkl" pitchFamily="2" charset="0"/>
                <a:ea typeface="Twinkl" pitchFamily="2" charset="0"/>
                <a:cs typeface="Twinkl" pitchFamily="2" charset="0"/>
              </a:rPr>
              <a:t>Personification</a:t>
            </a:r>
            <a:endParaRPr lang="en-GB" altLang="en-US" sz="3600"/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2279650" y="1514475"/>
            <a:ext cx="7632700" cy="568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Personification gives human qualities to animals, non-living objects </a:t>
            </a:r>
            <a:b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</a:b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or ideas.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The stars danced in the sky.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In the jungle, the lion sings tonight.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That cake is calling my name.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Person</a:t>
            </a: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ification gives something non-human the qualities of a </a:t>
            </a:r>
            <a:r>
              <a:rPr lang="en-US" altLang="en-US" b="1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person</a:t>
            </a: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4268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>
                <a:latin typeface="Twinkl" pitchFamily="2" charset="0"/>
                <a:ea typeface="Twinkl" pitchFamily="2" charset="0"/>
                <a:cs typeface="Twinkl" pitchFamily="2" charset="0"/>
              </a:rPr>
              <a:t>Hyperbole</a:t>
            </a:r>
            <a:endParaRPr lang="en-GB" altLang="en-US" sz="3600"/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2279650" y="1514475"/>
            <a:ext cx="7632700" cy="568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Hyperbole is obvious exaggeration to make a point.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She knows everything about math!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You are the best teacher in the entire universe.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My hands are ice cold!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Similes and metaphors can also be examples of hyperbole.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50372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You are going to be given a poem. Your task is to judge the effectiveness of the authors use of language. Can you use the sentence stems to help you write well?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3812876"/>
            <a:ext cx="9601200" cy="3581400"/>
          </a:xfrm>
        </p:spPr>
        <p:txBody>
          <a:bodyPr/>
          <a:lstStyle/>
          <a:p>
            <a:r>
              <a:rPr lang="en-GB" dirty="0"/>
              <a:t>In my opinion…</a:t>
            </a:r>
          </a:p>
          <a:p>
            <a:r>
              <a:rPr lang="en-GB" dirty="0"/>
              <a:t>I think that…</a:t>
            </a:r>
          </a:p>
          <a:p>
            <a:r>
              <a:rPr lang="en-GB" dirty="0"/>
              <a:t>The author has used ______ here and this is effective because…</a:t>
            </a:r>
          </a:p>
        </p:txBody>
      </p:sp>
    </p:spTree>
    <p:extLst>
      <p:ext uri="{BB962C8B-B14F-4D97-AF65-F5344CB8AC3E}">
        <p14:creationId xmlns:p14="http://schemas.microsoft.com/office/powerpoint/2010/main" val="1548184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8448" y="182880"/>
            <a:ext cx="9601200" cy="740664"/>
          </a:xfrm>
        </p:spPr>
        <p:txBody>
          <a:bodyPr>
            <a:normAutofit fontScale="90000"/>
          </a:bodyPr>
          <a:lstStyle/>
          <a:p>
            <a:r>
              <a:rPr lang="en-GB" dirty="0"/>
              <a:t>Kindness - Edgar Albert Guest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79776" y="804672"/>
            <a:ext cx="9601200" cy="5312664"/>
          </a:xfrm>
        </p:spPr>
        <p:txBody>
          <a:bodyPr>
            <a:noAutofit/>
          </a:bodyPr>
          <a:lstStyle/>
          <a:p>
            <a:pPr marL="0" indent="0">
              <a:lnSpc>
                <a:spcPts val="1200"/>
              </a:lnSpc>
              <a:buNone/>
            </a:pPr>
            <a:r>
              <a:rPr lang="en-GB" dirty="0"/>
              <a:t>One never knows,</a:t>
            </a:r>
          </a:p>
          <a:p>
            <a:pPr marL="0" indent="0">
              <a:lnSpc>
                <a:spcPts val="1200"/>
              </a:lnSpc>
              <a:buNone/>
            </a:pPr>
            <a:r>
              <a:rPr lang="en-GB" dirty="0"/>
              <a:t>How far a word of kindness goes;</a:t>
            </a:r>
          </a:p>
          <a:p>
            <a:pPr marL="0" indent="0">
              <a:lnSpc>
                <a:spcPts val="1200"/>
              </a:lnSpc>
              <a:buNone/>
            </a:pPr>
            <a:r>
              <a:rPr lang="en-GB" dirty="0"/>
              <a:t>One never sees</a:t>
            </a:r>
          </a:p>
          <a:p>
            <a:pPr marL="0" indent="0">
              <a:lnSpc>
                <a:spcPts val="1200"/>
              </a:lnSpc>
              <a:buNone/>
            </a:pPr>
            <a:r>
              <a:rPr lang="en-GB" dirty="0"/>
              <a:t>How far a smile of friendship flees.</a:t>
            </a:r>
          </a:p>
          <a:p>
            <a:pPr marL="0" indent="0">
              <a:lnSpc>
                <a:spcPts val="1200"/>
              </a:lnSpc>
              <a:buNone/>
            </a:pPr>
            <a:r>
              <a:rPr lang="en-GB" dirty="0"/>
              <a:t>Down, through the years,</a:t>
            </a:r>
          </a:p>
          <a:p>
            <a:pPr marL="0" indent="0">
              <a:lnSpc>
                <a:spcPts val="1200"/>
              </a:lnSpc>
              <a:buNone/>
            </a:pPr>
            <a:r>
              <a:rPr lang="en-GB" dirty="0"/>
              <a:t>The deed forgotten reappears.</a:t>
            </a:r>
          </a:p>
          <a:p>
            <a:pPr marL="0" indent="0">
              <a:lnSpc>
                <a:spcPts val="1200"/>
              </a:lnSpc>
              <a:buNone/>
            </a:pPr>
            <a:endParaRPr lang="en-GB" dirty="0"/>
          </a:p>
          <a:p>
            <a:pPr marL="0" indent="0">
              <a:lnSpc>
                <a:spcPts val="1200"/>
              </a:lnSpc>
              <a:buNone/>
            </a:pPr>
            <a:r>
              <a:rPr lang="en-GB" dirty="0"/>
              <a:t>One kindly word</a:t>
            </a:r>
          </a:p>
          <a:p>
            <a:pPr marL="0" indent="0">
              <a:lnSpc>
                <a:spcPts val="1200"/>
              </a:lnSpc>
              <a:buNone/>
            </a:pPr>
            <a:r>
              <a:rPr lang="en-GB" dirty="0"/>
              <a:t>The souls of many here has stirred.</a:t>
            </a:r>
          </a:p>
          <a:p>
            <a:pPr marL="0" indent="0">
              <a:lnSpc>
                <a:spcPts val="1200"/>
              </a:lnSpc>
              <a:buNone/>
            </a:pPr>
            <a:r>
              <a:rPr lang="en-GB" dirty="0"/>
              <a:t>Man goes his way</a:t>
            </a:r>
          </a:p>
          <a:p>
            <a:pPr marL="0" indent="0">
              <a:lnSpc>
                <a:spcPts val="1200"/>
              </a:lnSpc>
              <a:buNone/>
            </a:pPr>
            <a:r>
              <a:rPr lang="en-GB" dirty="0"/>
              <a:t>And tells with every passing day,</a:t>
            </a:r>
          </a:p>
          <a:p>
            <a:pPr marL="0" indent="0">
              <a:lnSpc>
                <a:spcPts val="1200"/>
              </a:lnSpc>
              <a:buNone/>
            </a:pPr>
            <a:r>
              <a:rPr lang="en-GB" dirty="0"/>
              <a:t>Until life's end:</a:t>
            </a:r>
          </a:p>
          <a:p>
            <a:pPr marL="0" indent="0">
              <a:lnSpc>
                <a:spcPts val="1200"/>
              </a:lnSpc>
              <a:buNone/>
            </a:pPr>
            <a:r>
              <a:rPr lang="en-GB" dirty="0"/>
              <a:t>'Once unto me he played the friend.'</a:t>
            </a:r>
          </a:p>
          <a:p>
            <a:pPr marL="0" indent="0">
              <a:lnSpc>
                <a:spcPts val="1200"/>
              </a:lnSpc>
              <a:buNone/>
            </a:pPr>
            <a:endParaRPr lang="en-GB" dirty="0"/>
          </a:p>
          <a:p>
            <a:pPr marL="0" indent="0">
              <a:lnSpc>
                <a:spcPts val="1200"/>
              </a:lnSpc>
              <a:buNone/>
            </a:pPr>
            <a:r>
              <a:rPr lang="en-GB" dirty="0"/>
              <a:t>We cannot say</a:t>
            </a:r>
          </a:p>
          <a:p>
            <a:pPr marL="0" indent="0">
              <a:lnSpc>
                <a:spcPts val="1200"/>
              </a:lnSpc>
              <a:buNone/>
            </a:pPr>
            <a:r>
              <a:rPr lang="en-GB" dirty="0"/>
              <a:t>What lips are praising us to-day.</a:t>
            </a:r>
          </a:p>
          <a:p>
            <a:pPr marL="0" indent="0">
              <a:lnSpc>
                <a:spcPts val="1200"/>
              </a:lnSpc>
              <a:buNone/>
            </a:pPr>
            <a:r>
              <a:rPr lang="en-GB" dirty="0"/>
              <a:t>We cannot tell</a:t>
            </a:r>
          </a:p>
          <a:p>
            <a:pPr marL="0" indent="0">
              <a:lnSpc>
                <a:spcPts val="1200"/>
              </a:lnSpc>
              <a:buNone/>
            </a:pPr>
            <a:r>
              <a:rPr lang="en-GB" dirty="0"/>
              <a:t>Whose prayers ask God to guard us well.</a:t>
            </a:r>
          </a:p>
          <a:p>
            <a:pPr marL="0" indent="0">
              <a:lnSpc>
                <a:spcPts val="1200"/>
              </a:lnSpc>
              <a:buNone/>
            </a:pPr>
            <a:r>
              <a:rPr lang="en-GB" dirty="0"/>
              <a:t>But kindness lives</a:t>
            </a:r>
          </a:p>
          <a:p>
            <a:pPr marL="0" indent="0">
              <a:lnSpc>
                <a:spcPts val="1200"/>
              </a:lnSpc>
              <a:buNone/>
            </a:pPr>
            <a:r>
              <a:rPr lang="en-GB" dirty="0"/>
              <a:t>Beyond the memory of him who gives.</a:t>
            </a:r>
          </a:p>
        </p:txBody>
      </p:sp>
    </p:spTree>
    <p:extLst>
      <p:ext uri="{BB962C8B-B14F-4D97-AF65-F5344CB8AC3E}">
        <p14:creationId xmlns:p14="http://schemas.microsoft.com/office/powerpoint/2010/main" val="17922239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To know you have completed this lesson you should have a completed paragraph using the sentence stems.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298906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TM10001105[[fn=Crop]]</Template>
  <TotalTime>227</TotalTime>
  <Words>758</Words>
  <Application>Microsoft Office PowerPoint</Application>
  <PresentationFormat>Widescreen</PresentationFormat>
  <Paragraphs>128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Calibri</vt:lpstr>
      <vt:lpstr>Franklin Gothic Book</vt:lpstr>
      <vt:lpstr>Twinkl</vt:lpstr>
      <vt:lpstr>Twinkl SemiBold</vt:lpstr>
      <vt:lpstr>Crop</vt:lpstr>
      <vt:lpstr>LI: To become familiarised with a range of poetry</vt:lpstr>
      <vt:lpstr>Watch this video to understand Free Verse better.</vt:lpstr>
      <vt:lpstr>Can you think of any other types of poem apart from free verse?</vt:lpstr>
      <vt:lpstr>Think carefully about the poems you are reading on the next two pages what figurative language skills are the authors using?</vt:lpstr>
      <vt:lpstr>Hope Is The Thing With Feathers - Poem by Emily Dickinson </vt:lpstr>
      <vt:lpstr>Hope – By Ice Johnson</vt:lpstr>
      <vt:lpstr>Hopefully as you read the poems you thought of some of these skills that the authors could have used. </vt:lpstr>
      <vt:lpstr>The next few pages will explain some of the more important figurative language skills in case you had forgotten what they were.</vt:lpstr>
      <vt:lpstr>Simile</vt:lpstr>
      <vt:lpstr>Metaphor</vt:lpstr>
      <vt:lpstr>Personification</vt:lpstr>
      <vt:lpstr>Hyperbole</vt:lpstr>
      <vt:lpstr>You are going to be given a poem. Your task is to judge the effectiveness of the authors use of language. Can you use the sentence stems to help you write well? </vt:lpstr>
      <vt:lpstr>Kindness - Edgar Albert Guest </vt:lpstr>
      <vt:lpstr>To know you have completed this lesson you should have a completed paragraph using the sentence stems.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LI: To become familiarised with a range of poetry</dc:title>
  <dc:creator>Peter Kerwood</dc:creator>
  <cp:lastModifiedBy>Jacqueline Pizzy</cp:lastModifiedBy>
  <cp:revision>10</cp:revision>
  <dcterms:created xsi:type="dcterms:W3CDTF">2020-09-10T08:15:12Z</dcterms:created>
  <dcterms:modified xsi:type="dcterms:W3CDTF">2020-09-21T11:16:16Z</dcterms:modified>
</cp:coreProperties>
</file>