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84" r:id="rId5"/>
    <p:sldId id="290" r:id="rId6"/>
    <p:sldId id="289" r:id="rId7"/>
    <p:sldId id="285" r:id="rId8"/>
    <p:sldId id="286" r:id="rId9"/>
    <p:sldId id="287" r:id="rId10"/>
    <p:sldId id="28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19" autoAdjust="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9/21/2020</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79133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9/21/2020</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65116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9/21/2020</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19386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9/21/2020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4599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9/21/2020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071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9/21/2020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58143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9/21/2020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47817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9/21/2020</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28855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9/21/2020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19146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9/21/2020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73977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9/21/2020</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368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9/21/2020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978907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killshare.com/blog/learn/getting-creative-with-line-art-everything-you-need-to-know?utm_campaign=BlogArticle&amp;utm_content=700&amp;utm_medium=organicbrand&amp;utm_source=BlogArticle"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mymodernmet.com/line-art-history/"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00C46-A96C-4C49-959E-32910D1FB69F}"/>
              </a:ext>
            </a:extLst>
          </p:cNvPr>
          <p:cNvSpPr>
            <a:spLocks noGrp="1"/>
          </p:cNvSpPr>
          <p:nvPr>
            <p:ph type="title"/>
          </p:nvPr>
        </p:nvSpPr>
        <p:spPr/>
        <p:txBody>
          <a:bodyPr/>
          <a:lstStyle/>
          <a:p>
            <a:r>
              <a:rPr lang="en-GB" dirty="0"/>
              <a:t>We are using sketching techniques to create an observational Drawing</a:t>
            </a:r>
          </a:p>
        </p:txBody>
      </p:sp>
      <p:pic>
        <p:nvPicPr>
          <p:cNvPr id="1026" name="Picture 2" descr="The Boy, the Mole, the Fox and the Horse: Mackesy, Charlie: 9780062976581:  Amazon.com: Books">
            <a:extLst>
              <a:ext uri="{FF2B5EF4-FFF2-40B4-BE49-F238E27FC236}">
                <a16:creationId xmlns:a16="http://schemas.microsoft.com/office/drawing/2014/main" id="{E37358C7-5B23-4A45-AA8D-8817608203A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47030" y="2341563"/>
            <a:ext cx="4959678" cy="4157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3800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FAAAB002-E48E-4009-828A-511F7A8280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Image by Skillshare student Marielle H. for Top Teacher Peggy Dean’s class,    Botanical Line Drawing">
            <a:extLst>
              <a:ext uri="{FF2B5EF4-FFF2-40B4-BE49-F238E27FC236}">
                <a16:creationId xmlns:a16="http://schemas.microsoft.com/office/drawing/2014/main" id="{E27859C8-A53D-4AE1-9309-7918C3005E1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241" r="9091" b="1850"/>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83" name="Rectangle 82">
            <a:extLst>
              <a:ext uri="{FF2B5EF4-FFF2-40B4-BE49-F238E27FC236}">
                <a16:creationId xmlns:a16="http://schemas.microsoft.com/office/drawing/2014/main" id="{97EF55D5-23F0-4398-B16B-AEF5778C3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423123"/>
            <a:ext cx="4216219"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4109" name="Rectangle 83">
            <a:extLst>
              <a:ext uri="{FF2B5EF4-FFF2-40B4-BE49-F238E27FC236}">
                <a16:creationId xmlns:a16="http://schemas.microsoft.com/office/drawing/2014/main" id="{FDF32581-CAA1-43C6-8532-DC56C8435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7" y="601200"/>
            <a:ext cx="4214869" cy="5757055"/>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C1158BE-1FD5-4ED4-985B-352963F1BE0B}"/>
              </a:ext>
            </a:extLst>
          </p:cNvPr>
          <p:cNvSpPr>
            <a:spLocks noGrp="1"/>
          </p:cNvSpPr>
          <p:nvPr>
            <p:ph type="title"/>
          </p:nvPr>
        </p:nvSpPr>
        <p:spPr>
          <a:xfrm>
            <a:off x="681540" y="1131195"/>
            <a:ext cx="3730810" cy="1247938"/>
          </a:xfrm>
        </p:spPr>
        <p:txBody>
          <a:bodyPr anchor="ctr">
            <a:normAutofit/>
          </a:bodyPr>
          <a:lstStyle/>
          <a:p>
            <a:r>
              <a:rPr lang="en-GB" sz="2600" dirty="0">
                <a:solidFill>
                  <a:srgbClr val="FFFFFF"/>
                </a:solidFill>
              </a:rPr>
              <a:t>Grab a pencil</a:t>
            </a:r>
          </a:p>
        </p:txBody>
      </p:sp>
      <p:sp>
        <p:nvSpPr>
          <p:cNvPr id="3" name="Content Placeholder 2">
            <a:extLst>
              <a:ext uri="{FF2B5EF4-FFF2-40B4-BE49-F238E27FC236}">
                <a16:creationId xmlns:a16="http://schemas.microsoft.com/office/drawing/2014/main" id="{03DA0599-6BCF-491F-92E8-B596FE6202FA}"/>
              </a:ext>
            </a:extLst>
          </p:cNvPr>
          <p:cNvSpPr>
            <a:spLocks noGrp="1"/>
          </p:cNvSpPr>
          <p:nvPr>
            <p:ph idx="1"/>
          </p:nvPr>
        </p:nvSpPr>
        <p:spPr>
          <a:xfrm>
            <a:off x="678531" y="2036619"/>
            <a:ext cx="3730810" cy="3906982"/>
          </a:xfrm>
        </p:spPr>
        <p:txBody>
          <a:bodyPr>
            <a:normAutofit lnSpcReduction="10000"/>
          </a:bodyPr>
          <a:lstStyle/>
          <a:p>
            <a:pPr>
              <a:lnSpc>
                <a:spcPct val="100000"/>
              </a:lnSpc>
            </a:pPr>
            <a:r>
              <a:rPr lang="en-GB" sz="2000" b="1" i="1" dirty="0">
                <a:solidFill>
                  <a:srgbClr val="FFFFFF"/>
                </a:solidFill>
                <a:effectLst/>
                <a:latin typeface="Comic Sans MS" panose="030F0702030302020204" pitchFamily="66" charset="0"/>
              </a:rPr>
              <a:t>What is Line Art Drawing?</a:t>
            </a:r>
            <a:endParaRPr lang="en-GB" sz="2000" b="0" i="1" dirty="0">
              <a:solidFill>
                <a:srgbClr val="FFFFFF"/>
              </a:solidFill>
              <a:effectLst/>
              <a:latin typeface="Comic Sans MS" panose="030F0702030302020204" pitchFamily="66" charset="0"/>
            </a:endParaRPr>
          </a:p>
          <a:p>
            <a:pPr>
              <a:lnSpc>
                <a:spcPct val="100000"/>
              </a:lnSpc>
            </a:pPr>
            <a:r>
              <a:rPr lang="en-GB" sz="1200" b="0" i="1" u="none" strike="noStrike" dirty="0">
                <a:solidFill>
                  <a:srgbClr val="FFFFFF"/>
                </a:solidFill>
                <a:effectLst/>
                <a:latin typeface="Comic Sans MS" panose="030F0702030302020204" pitchFamily="66" charset="0"/>
                <a:hlinkClick r:id="rId3"/>
              </a:rPr>
              <a:t>Line art is defined</a:t>
            </a:r>
            <a:r>
              <a:rPr lang="en-GB" sz="1200" b="0" i="1" dirty="0">
                <a:solidFill>
                  <a:srgbClr val="FFFFFF"/>
                </a:solidFill>
                <a:effectLst/>
                <a:latin typeface="Comic Sans MS" panose="030F0702030302020204" pitchFamily="66" charset="0"/>
              </a:rPr>
              <a:t> as the act of creating an illustration using basic strokes of varying weights and angles that demonstrate form and depth. It does not include shading or gradient, and instead, focuses solely on lines. </a:t>
            </a:r>
          </a:p>
          <a:p>
            <a:pPr>
              <a:lnSpc>
                <a:spcPct val="100000"/>
              </a:lnSpc>
            </a:pPr>
            <a:r>
              <a:rPr lang="en-GB" sz="1200" b="0" i="1" dirty="0">
                <a:solidFill>
                  <a:srgbClr val="FFFFFF"/>
                </a:solidFill>
                <a:effectLst/>
                <a:latin typeface="Comic Sans MS" panose="030F0702030302020204" pitchFamily="66" charset="0"/>
              </a:rPr>
              <a:t>However, you shouldn’t think of lines simply as marks that connect point A to point B; lines can be two dimensional, three dimensional, abstract, descriptive, or implied </a:t>
            </a:r>
            <a:r>
              <a:rPr lang="en-GB" sz="1200" b="0" i="1" u="none" strike="noStrike" dirty="0">
                <a:solidFill>
                  <a:srgbClr val="FFFFFF"/>
                </a:solidFill>
                <a:effectLst/>
                <a:latin typeface="Comic Sans MS" panose="030F0702030302020204" pitchFamily="66" charset="0"/>
                <a:hlinkClick r:id="rId4"/>
              </a:rPr>
              <a:t>(1)</a:t>
            </a:r>
            <a:r>
              <a:rPr lang="en-GB" sz="1200" b="0" i="1" dirty="0">
                <a:solidFill>
                  <a:srgbClr val="FFFFFF"/>
                </a:solidFill>
                <a:effectLst/>
                <a:latin typeface="Comic Sans MS" panose="030F0702030302020204" pitchFamily="66" charset="0"/>
              </a:rPr>
              <a:t>. In addition, line drawings can include straight lines or curved lines, thick lines or narrow lines; they can be light and sketchy or thick and deliberate. Ultimately, that means that while line art involves fundamental techniques, it can be a powerful expression of creativity. </a:t>
            </a:r>
          </a:p>
          <a:p>
            <a:pPr>
              <a:lnSpc>
                <a:spcPct val="100000"/>
              </a:lnSpc>
            </a:pPr>
            <a:endParaRPr lang="en-GB" sz="1200" dirty="0">
              <a:solidFill>
                <a:srgbClr val="FFFFFF"/>
              </a:solidFill>
            </a:endParaRPr>
          </a:p>
        </p:txBody>
      </p:sp>
    </p:spTree>
    <p:extLst>
      <p:ext uri="{BB962C8B-B14F-4D97-AF65-F5344CB8AC3E}">
        <p14:creationId xmlns:p14="http://schemas.microsoft.com/office/powerpoint/2010/main" val="181746840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 name="Rectangle 79">
            <a:extLst>
              <a:ext uri="{FF2B5EF4-FFF2-40B4-BE49-F238E27FC236}">
                <a16:creationId xmlns:a16="http://schemas.microsoft.com/office/drawing/2014/main" id="{910015B9-6046-41B8-83BD-71778D2F9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81">
            <a:extLst>
              <a:ext uri="{FF2B5EF4-FFF2-40B4-BE49-F238E27FC236}">
                <a16:creationId xmlns:a16="http://schemas.microsoft.com/office/drawing/2014/main" id="{53908232-52E2-4794-A6C1-54300FB989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84" name="Rectangle 83">
            <a:extLst>
              <a:ext uri="{FF2B5EF4-FFF2-40B4-BE49-F238E27FC236}">
                <a16:creationId xmlns:a16="http://schemas.microsoft.com/office/drawing/2014/main" id="{D2B9299F-BED7-44C5-9CC5-E542F9193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6" name="Rectangle 85">
            <a:extLst>
              <a:ext uri="{FF2B5EF4-FFF2-40B4-BE49-F238E27FC236}">
                <a16:creationId xmlns:a16="http://schemas.microsoft.com/office/drawing/2014/main" id="{E9DDF273-E040-4765-AD05-872458E137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88" name="Rectangle 87">
            <a:extLst>
              <a:ext uri="{FF2B5EF4-FFF2-40B4-BE49-F238E27FC236}">
                <a16:creationId xmlns:a16="http://schemas.microsoft.com/office/drawing/2014/main" id="{2AC6288F-FE2A-4353-860C-6860269AE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extLst>
              <a:ext uri="{FF2B5EF4-FFF2-40B4-BE49-F238E27FC236}">
                <a16:creationId xmlns:a16="http://schemas.microsoft.com/office/drawing/2014/main" id="{8D2D133B-4604-4185-977F-37D1C437C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5422"/>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2" name="Rectangle 91">
            <a:extLst>
              <a:ext uri="{FF2B5EF4-FFF2-40B4-BE49-F238E27FC236}">
                <a16:creationId xmlns:a16="http://schemas.microsoft.com/office/drawing/2014/main" id="{A893E885-2B16-4FB3-BC10-338DA6EA9D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4341"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4" name="Rectangle 93">
            <a:extLst>
              <a:ext uri="{FF2B5EF4-FFF2-40B4-BE49-F238E27FC236}">
                <a16:creationId xmlns:a16="http://schemas.microsoft.com/office/drawing/2014/main" id="{31C30DD2-672C-49E8-8762-0D921ED6E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pic>
        <p:nvPicPr>
          <p:cNvPr id="3076" name="Picture 4" descr="Line Art (The Skill You Should Learn in 2020) | Skillshare - Skillshare">
            <a:extLst>
              <a:ext uri="{FF2B5EF4-FFF2-40B4-BE49-F238E27FC236}">
                <a16:creationId xmlns:a16="http://schemas.microsoft.com/office/drawing/2014/main" id="{E9420B16-2ED9-46D3-9455-D3A170A3724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785870" y="2599963"/>
            <a:ext cx="3032061" cy="1841977"/>
          </a:xfrm>
          <a:prstGeom prst="rect">
            <a:avLst/>
          </a:prstGeom>
          <a:noFill/>
          <a:extLst>
            <a:ext uri="{909E8E84-426E-40DD-AFC4-6F175D3DCCD1}">
              <a14:hiddenFill xmlns:a14="http://schemas.microsoft.com/office/drawing/2010/main">
                <a:solidFill>
                  <a:srgbClr val="FFFFFF"/>
                </a:solidFill>
              </a14:hiddenFill>
            </a:ext>
          </a:extLst>
        </p:spPr>
      </p:pic>
      <p:sp>
        <p:nvSpPr>
          <p:cNvPr id="96" name="Rectangle 95">
            <a:extLst>
              <a:ext uri="{FF2B5EF4-FFF2-40B4-BE49-F238E27FC236}">
                <a16:creationId xmlns:a16="http://schemas.microsoft.com/office/drawing/2014/main" id="{525C5F8D-6106-45E4-B2A4-E672C20BB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391" y="641101"/>
            <a:ext cx="3695019" cy="5749463"/>
          </a:xfrm>
          <a:prstGeom prst="rect">
            <a:avLst/>
          </a:prstGeom>
          <a:noFill/>
          <a:ln w="19050">
            <a:solidFill>
              <a:srgbClr val="969FA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a:extLst>
              <a:ext uri="{FF2B5EF4-FFF2-40B4-BE49-F238E27FC236}">
                <a16:creationId xmlns:a16="http://schemas.microsoft.com/office/drawing/2014/main" id="{341E6B8F-D007-4675-A802-1C7E58DBBCE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578192" y="1446865"/>
            <a:ext cx="3027759" cy="4154367"/>
          </a:xfrm>
          <a:prstGeom prst="rect">
            <a:avLst/>
          </a:prstGeom>
          <a:noFill/>
          <a:extLst>
            <a:ext uri="{909E8E84-426E-40DD-AFC4-6F175D3DCCD1}">
              <a14:hiddenFill xmlns:a14="http://schemas.microsoft.com/office/drawing/2010/main">
                <a:solidFill>
                  <a:srgbClr val="FFFFFF"/>
                </a:solidFill>
              </a14:hiddenFill>
            </a:ext>
          </a:extLst>
        </p:spPr>
      </p:pic>
      <p:sp>
        <p:nvSpPr>
          <p:cNvPr id="98" name="Rectangle 97">
            <a:extLst>
              <a:ext uri="{FF2B5EF4-FFF2-40B4-BE49-F238E27FC236}">
                <a16:creationId xmlns:a16="http://schemas.microsoft.com/office/drawing/2014/main" id="{C6EC051B-4762-43F2-A6AF-CAA9F7DEC1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714" y="638829"/>
            <a:ext cx="3695019" cy="5749463"/>
          </a:xfrm>
          <a:prstGeom prst="rect">
            <a:avLst/>
          </a:prstGeom>
          <a:noFill/>
          <a:ln w="19050">
            <a:solidFill>
              <a:srgbClr val="969FA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99">
            <a:extLst>
              <a:ext uri="{FF2B5EF4-FFF2-40B4-BE49-F238E27FC236}">
                <a16:creationId xmlns:a16="http://schemas.microsoft.com/office/drawing/2014/main" id="{463A5554-2BD9-445F-9CFF-557DD07AF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36240" y="638175"/>
            <a:ext cx="3696153" cy="575239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8990D40-FD73-4BD0-893E-7AEAE36718B2}"/>
              </a:ext>
            </a:extLst>
          </p:cNvPr>
          <p:cNvSpPr>
            <a:spLocks noGrp="1"/>
          </p:cNvSpPr>
          <p:nvPr>
            <p:ph type="title"/>
          </p:nvPr>
        </p:nvSpPr>
        <p:spPr>
          <a:xfrm>
            <a:off x="8296275" y="1419225"/>
            <a:ext cx="3081576" cy="4969067"/>
          </a:xfrm>
        </p:spPr>
        <p:txBody>
          <a:bodyPr vert="horz" lIns="91440" tIns="45720" rIns="91440" bIns="45720" rtlCol="0" anchor="b">
            <a:normAutofit/>
          </a:bodyPr>
          <a:lstStyle/>
          <a:p>
            <a:r>
              <a:rPr lang="en-GB" sz="2400" b="0" i="0" dirty="0">
                <a:solidFill>
                  <a:srgbClr val="002333"/>
                </a:solidFill>
                <a:effectLst/>
                <a:latin typeface="DM Sans"/>
              </a:rPr>
              <a:t>Artist Jen Dixon adds, “Every human has </a:t>
            </a:r>
            <a:r>
              <a:rPr lang="en-GB" sz="2400" dirty="0">
                <a:solidFill>
                  <a:srgbClr val="002333"/>
                </a:solidFill>
                <a:latin typeface="DM Sans"/>
              </a:rPr>
              <a:t>Doubt in </a:t>
            </a:r>
            <a:r>
              <a:rPr lang="en-GB" sz="2400" b="0" i="0" dirty="0">
                <a:solidFill>
                  <a:srgbClr val="002333"/>
                </a:solidFill>
                <a:effectLst/>
                <a:latin typeface="DM Sans"/>
              </a:rPr>
              <a:t>recognizing their own ways of line drawing … just as important as any other artist, famous or not. Your line matters.”</a:t>
            </a:r>
            <a:endParaRPr lang="en-US" sz="3600" dirty="0">
              <a:solidFill>
                <a:srgbClr val="FFFFFF"/>
              </a:solidFill>
            </a:endParaRPr>
          </a:p>
        </p:txBody>
      </p:sp>
    </p:spTree>
    <p:extLst>
      <p:ext uri="{BB962C8B-B14F-4D97-AF65-F5344CB8AC3E}">
        <p14:creationId xmlns:p14="http://schemas.microsoft.com/office/powerpoint/2010/main" val="795253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73" name="Rectangle 72">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74">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76">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79" name="Rectangle 7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1" name="Group 8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82" name="Rectangle 8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83" name="Rectangle 8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E62D88F8-D6E5-47F1-AE6D-E19BCBEC6228}"/>
              </a:ext>
            </a:extLst>
          </p:cNvPr>
          <p:cNvSpPr>
            <a:spLocks noGrp="1"/>
          </p:cNvSpPr>
          <p:nvPr>
            <p:ph type="title"/>
          </p:nvPr>
        </p:nvSpPr>
        <p:spPr>
          <a:xfrm>
            <a:off x="584200" y="1524001"/>
            <a:ext cx="3412067" cy="3478384"/>
          </a:xfrm>
        </p:spPr>
        <p:txBody>
          <a:bodyPr vert="horz" lIns="91440" tIns="45720" rIns="91440" bIns="45720" rtlCol="0" anchor="b">
            <a:normAutofit/>
          </a:bodyPr>
          <a:lstStyle/>
          <a:p>
            <a:pPr>
              <a:lnSpc>
                <a:spcPct val="90000"/>
              </a:lnSpc>
            </a:pPr>
            <a:r>
              <a:rPr lang="en-US" cap="none" dirty="0">
                <a:solidFill>
                  <a:srgbClr val="FFFFFF"/>
                </a:solidFill>
                <a:latin typeface="Comic Sans MS" panose="030F0702030302020204" pitchFamily="66" charset="0"/>
              </a:rPr>
              <a:t>Choose one of the animals from our English learning journey book to create an observational line drawing</a:t>
            </a:r>
          </a:p>
        </p:txBody>
      </p:sp>
      <p:pic>
        <p:nvPicPr>
          <p:cNvPr id="2050" name="Picture 2" descr="Waterstones chooses books of the year 'for a better, kinder world' | Books  | The Guardian">
            <a:extLst>
              <a:ext uri="{FF2B5EF4-FFF2-40B4-BE49-F238E27FC236}">
                <a16:creationId xmlns:a16="http://schemas.microsoft.com/office/drawing/2014/main" id="{F7B25252-66EC-4A1E-A161-4DE8CD8874C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65053" y="1387686"/>
            <a:ext cx="6764864" cy="4058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422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7539E646-A625-4A26-86ED-BD90EDD32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D41D456B-D410-4B9A-B4A8-32858C5251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BE596-7FD6-4C08-9E96-8101C9BD92CE}"/>
              </a:ext>
            </a:extLst>
          </p:cNvPr>
          <p:cNvSpPr>
            <a:spLocks noGrp="1"/>
          </p:cNvSpPr>
          <p:nvPr>
            <p:ph type="title"/>
          </p:nvPr>
        </p:nvSpPr>
        <p:spPr>
          <a:xfrm>
            <a:off x="581192" y="1009398"/>
            <a:ext cx="6400798" cy="4586182"/>
          </a:xfrm>
        </p:spPr>
        <p:txBody>
          <a:bodyPr vert="horz" lIns="91440" tIns="45720" rIns="91440" bIns="45720" rtlCol="0" anchor="ctr">
            <a:normAutofit/>
          </a:bodyPr>
          <a:lstStyle/>
          <a:p>
            <a:pPr>
              <a:lnSpc>
                <a:spcPct val="90000"/>
              </a:lnSpc>
            </a:pPr>
            <a:r>
              <a:rPr lang="en-US" sz="2400" b="1" i="1" kern="1200" cap="none" dirty="0">
                <a:solidFill>
                  <a:srgbClr val="002060"/>
                </a:solidFill>
                <a:effectLst/>
                <a:latin typeface="Comic Sans MS" panose="030F0702030302020204" pitchFamily="66" charset="0"/>
              </a:rPr>
              <a:t>Common techniques for line drawing used in observational drawings include:</a:t>
            </a:r>
            <a:br>
              <a:rPr lang="en-US" sz="2400" b="0" i="0" kern="1200" cap="all" dirty="0">
                <a:solidFill>
                  <a:srgbClr val="FFFFFF"/>
                </a:solidFill>
                <a:effectLst/>
                <a:latin typeface="+mj-lt"/>
                <a:ea typeface="+mj-ea"/>
                <a:cs typeface="+mj-cs"/>
              </a:rPr>
            </a:br>
            <a:r>
              <a:rPr lang="en-US" sz="2400" b="1" i="1" kern="1200" cap="none" dirty="0">
                <a:solidFill>
                  <a:srgbClr val="FF0000"/>
                </a:solidFill>
                <a:effectLst/>
                <a:latin typeface="Comic Sans MS" panose="030F0702030302020204" pitchFamily="66" charset="0"/>
              </a:rPr>
              <a:t>Small dashes</a:t>
            </a:r>
            <a:br>
              <a:rPr lang="en-US" sz="2400" b="1" i="1" kern="1200" cap="none" dirty="0">
                <a:solidFill>
                  <a:srgbClr val="FF0000"/>
                </a:solidFill>
                <a:effectLst/>
                <a:latin typeface="Comic Sans MS" panose="030F0702030302020204" pitchFamily="66" charset="0"/>
              </a:rPr>
            </a:br>
            <a:r>
              <a:rPr lang="en-US" sz="2400" b="1" i="1" kern="1200" cap="none" dirty="0">
                <a:solidFill>
                  <a:srgbClr val="FF0000"/>
                </a:solidFill>
                <a:effectLst/>
                <a:latin typeface="Comic Sans MS" panose="030F0702030302020204" pitchFamily="66" charset="0"/>
              </a:rPr>
              <a:t>hatching (long, parallel lines on an angle)</a:t>
            </a:r>
            <a:br>
              <a:rPr lang="en-US" sz="2400" b="1" i="1" kern="1200" cap="none" dirty="0">
                <a:solidFill>
                  <a:srgbClr val="FF0000"/>
                </a:solidFill>
                <a:effectLst/>
                <a:latin typeface="Comic Sans MS" panose="030F0702030302020204" pitchFamily="66" charset="0"/>
              </a:rPr>
            </a:br>
            <a:r>
              <a:rPr lang="en-US" sz="2400" b="1" i="1" kern="1200" cap="none" dirty="0">
                <a:solidFill>
                  <a:srgbClr val="FF0000"/>
                </a:solidFill>
                <a:effectLst/>
                <a:latin typeface="Comic Sans MS" panose="030F0702030302020204" pitchFamily="66" charset="0"/>
              </a:rPr>
              <a:t>cross-hatching (parallel lines at right angles)</a:t>
            </a:r>
            <a:br>
              <a:rPr lang="en-US" sz="2400" b="1" i="1" kern="1200" cap="none" dirty="0">
                <a:solidFill>
                  <a:srgbClr val="FF0000"/>
                </a:solidFill>
                <a:effectLst/>
                <a:latin typeface="Comic Sans MS" panose="030F0702030302020204" pitchFamily="66" charset="0"/>
              </a:rPr>
            </a:br>
            <a:r>
              <a:rPr lang="en-US" sz="2400" b="1" i="1" kern="1200" cap="none" dirty="0">
                <a:solidFill>
                  <a:srgbClr val="FF0000"/>
                </a:solidFill>
                <a:effectLst/>
                <a:latin typeface="Comic Sans MS" panose="030F0702030302020204" pitchFamily="66" charset="0"/>
              </a:rPr>
              <a:t>stippling (dots)</a:t>
            </a:r>
            <a:br>
              <a:rPr lang="en-US" sz="2400" b="1" i="1" kern="1200" cap="none" dirty="0">
                <a:solidFill>
                  <a:srgbClr val="FF0000"/>
                </a:solidFill>
                <a:effectLst/>
                <a:latin typeface="Comic Sans MS" panose="030F0702030302020204" pitchFamily="66" charset="0"/>
              </a:rPr>
            </a:br>
            <a:r>
              <a:rPr lang="en-US" sz="2400" b="1" i="1" kern="1200" cap="none" dirty="0">
                <a:solidFill>
                  <a:srgbClr val="FF0000"/>
                </a:solidFill>
                <a:effectLst/>
                <a:latin typeface="Comic Sans MS" panose="030F0702030302020204" pitchFamily="66" charset="0"/>
              </a:rPr>
              <a:t>scribbles</a:t>
            </a:r>
            <a:br>
              <a:rPr lang="en-US" sz="2400" b="1" i="1" kern="1200" cap="none" dirty="0">
                <a:solidFill>
                  <a:srgbClr val="FF0000"/>
                </a:solidFill>
                <a:effectLst/>
                <a:latin typeface="Comic Sans MS" panose="030F0702030302020204" pitchFamily="66" charset="0"/>
              </a:rPr>
            </a:br>
            <a:r>
              <a:rPr lang="en-US" sz="2400" b="1" i="1" kern="1200" cap="none" dirty="0">
                <a:solidFill>
                  <a:srgbClr val="FF0000"/>
                </a:solidFill>
                <a:effectLst/>
                <a:latin typeface="Comic Sans MS" panose="030F0702030302020204" pitchFamily="66" charset="0"/>
              </a:rPr>
              <a:t>small crosses</a:t>
            </a:r>
            <a:br>
              <a:rPr lang="en-US" sz="2400" b="1" i="1" kern="1200" cap="none" dirty="0">
                <a:solidFill>
                  <a:srgbClr val="FF0000"/>
                </a:solidFill>
                <a:effectLst/>
                <a:latin typeface="Comic Sans MS" panose="030F0702030302020204" pitchFamily="66" charset="0"/>
              </a:rPr>
            </a:br>
            <a:r>
              <a:rPr lang="en-US" sz="2400" b="1" i="1" kern="1200" cap="none" dirty="0">
                <a:solidFill>
                  <a:srgbClr val="FF0000"/>
                </a:solidFill>
                <a:effectLst/>
                <a:latin typeface="Comic Sans MS" panose="030F0702030302020204" pitchFamily="66" charset="0"/>
              </a:rPr>
              <a:t>small circles</a:t>
            </a:r>
            <a:br>
              <a:rPr lang="en-US" sz="2400" b="0" i="0" kern="1200" cap="all" dirty="0">
                <a:solidFill>
                  <a:srgbClr val="FFFFFF"/>
                </a:solidFill>
                <a:effectLst/>
                <a:latin typeface="+mj-lt"/>
                <a:ea typeface="+mj-ea"/>
                <a:cs typeface="+mj-cs"/>
              </a:rPr>
            </a:br>
            <a:endParaRPr lang="en-US" sz="2400" b="0" kern="1200" cap="all" dirty="0">
              <a:solidFill>
                <a:srgbClr val="FFFFFF"/>
              </a:solidFill>
              <a:latin typeface="+mj-lt"/>
              <a:ea typeface="+mj-ea"/>
              <a:cs typeface="+mj-cs"/>
            </a:endParaRPr>
          </a:p>
        </p:txBody>
      </p:sp>
      <p:sp>
        <p:nvSpPr>
          <p:cNvPr id="17" name="Rectangle 16">
            <a:extLst>
              <a:ext uri="{FF2B5EF4-FFF2-40B4-BE49-F238E27FC236}">
                <a16:creationId xmlns:a16="http://schemas.microsoft.com/office/drawing/2014/main" id="{41967BFE-D591-4422-9648-EC369FB5D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1190" y="457201"/>
            <a:ext cx="6400800" cy="94996"/>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17582E51-231C-453B-87BB-1DBCED8CF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2B6F700B-68A4-40BC-B2C6-BD6385C5E6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8808" y="455422"/>
            <a:ext cx="3749040" cy="94998"/>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824662409"/>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7B2CC-FB20-4E62-A1C6-959579B1F3FC}"/>
              </a:ext>
            </a:extLst>
          </p:cNvPr>
          <p:cNvSpPr>
            <a:spLocks noGrp="1"/>
          </p:cNvSpPr>
          <p:nvPr>
            <p:ph type="title"/>
          </p:nvPr>
        </p:nvSpPr>
        <p:spPr/>
        <p:txBody>
          <a:bodyPr/>
          <a:lstStyle/>
          <a:p>
            <a:r>
              <a:rPr lang="en-GB" cap="none" dirty="0">
                <a:latin typeface="Comic Sans MS" panose="030F0702030302020204" pitchFamily="66" charset="0"/>
              </a:rPr>
              <a:t>Lets watch a video to learn more about line drawing techniques</a:t>
            </a:r>
          </a:p>
        </p:txBody>
      </p:sp>
      <p:sp>
        <p:nvSpPr>
          <p:cNvPr id="4" name="TextBox 3">
            <a:extLst>
              <a:ext uri="{FF2B5EF4-FFF2-40B4-BE49-F238E27FC236}">
                <a16:creationId xmlns:a16="http://schemas.microsoft.com/office/drawing/2014/main" id="{98A59C75-1973-4CC2-B017-E8614AB41039}"/>
              </a:ext>
            </a:extLst>
          </p:cNvPr>
          <p:cNvSpPr txBox="1"/>
          <p:nvPr/>
        </p:nvSpPr>
        <p:spPr>
          <a:xfrm>
            <a:off x="3048000" y="3244334"/>
            <a:ext cx="6096000" cy="369332"/>
          </a:xfrm>
          <a:prstGeom prst="rect">
            <a:avLst/>
          </a:prstGeom>
          <a:noFill/>
        </p:spPr>
        <p:txBody>
          <a:bodyPr wrap="square">
            <a:spAutoFit/>
          </a:bodyPr>
          <a:lstStyle/>
          <a:p>
            <a:r>
              <a:rPr lang="en-GB" dirty="0"/>
              <a:t>https://youtu.be/Ha1sLn3jvaQ</a:t>
            </a:r>
          </a:p>
        </p:txBody>
      </p:sp>
    </p:spTree>
    <p:extLst>
      <p:ext uri="{BB962C8B-B14F-4D97-AF65-F5344CB8AC3E}">
        <p14:creationId xmlns:p14="http://schemas.microsoft.com/office/powerpoint/2010/main" val="3314502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7539E646-A625-4A26-86ED-BD90EDD32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15" name="Rectangle 14">
            <a:extLst>
              <a:ext uri="{FF2B5EF4-FFF2-40B4-BE49-F238E27FC236}">
                <a16:creationId xmlns:a16="http://schemas.microsoft.com/office/drawing/2014/main" id="{9DD60C94-0C9C-47B7-BE88-045235ACCC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64B4B9-685C-44EF-9AAA-D308A4F1BE50}"/>
              </a:ext>
            </a:extLst>
          </p:cNvPr>
          <p:cNvSpPr>
            <a:spLocks noGrp="1"/>
          </p:cNvSpPr>
          <p:nvPr>
            <p:ph type="title"/>
          </p:nvPr>
        </p:nvSpPr>
        <p:spPr>
          <a:xfrm>
            <a:off x="1923641" y="1110844"/>
            <a:ext cx="7231784" cy="3654081"/>
          </a:xfrm>
        </p:spPr>
        <p:txBody>
          <a:bodyPr vert="horz" lIns="91440" tIns="45720" rIns="91440" bIns="45720" rtlCol="0" anchor="ctr">
            <a:normAutofit/>
          </a:bodyPr>
          <a:lstStyle/>
          <a:p>
            <a:pPr>
              <a:lnSpc>
                <a:spcPct val="90000"/>
              </a:lnSpc>
            </a:pPr>
            <a:r>
              <a:rPr lang="en-US" sz="3000" b="1" i="1" kern="1200" cap="none" dirty="0">
                <a:solidFill>
                  <a:srgbClr val="002060"/>
                </a:solidFill>
                <a:latin typeface="Comic Sans MS" panose="030F0702030302020204" pitchFamily="66" charset="0"/>
              </a:rPr>
              <a:t>Now in the style of </a:t>
            </a:r>
            <a:r>
              <a:rPr lang="en-US" sz="3000" b="1" i="1" cap="none" dirty="0" err="1">
                <a:solidFill>
                  <a:srgbClr val="002060"/>
                </a:solidFill>
                <a:latin typeface="Comic Sans MS" panose="030F0702030302020204" pitchFamily="66" charset="0"/>
              </a:rPr>
              <a:t>M</a:t>
            </a:r>
            <a:r>
              <a:rPr lang="en-US" sz="3000" b="1" i="1" kern="1200" cap="none" dirty="0" err="1">
                <a:solidFill>
                  <a:srgbClr val="002060"/>
                </a:solidFill>
                <a:latin typeface="Comic Sans MS" panose="030F0702030302020204" pitchFamily="66" charset="0"/>
              </a:rPr>
              <a:t>ackesy</a:t>
            </a:r>
            <a:r>
              <a:rPr lang="en-US" sz="3000" b="1" i="1" kern="1200" cap="none" dirty="0">
                <a:solidFill>
                  <a:srgbClr val="002060"/>
                </a:solidFill>
                <a:latin typeface="Comic Sans MS" panose="030F0702030302020204" pitchFamily="66" charset="0"/>
              </a:rPr>
              <a:t> choose an animal from the story and sketch the outline.</a:t>
            </a:r>
            <a:br>
              <a:rPr lang="en-US" sz="3000" b="1" i="1" kern="1200" cap="none" dirty="0">
                <a:solidFill>
                  <a:srgbClr val="002060"/>
                </a:solidFill>
                <a:latin typeface="Comic Sans MS" panose="030F0702030302020204" pitchFamily="66" charset="0"/>
              </a:rPr>
            </a:br>
            <a:r>
              <a:rPr lang="en-US" sz="3000" b="1" i="1" kern="1200" cap="none" dirty="0">
                <a:solidFill>
                  <a:srgbClr val="002060"/>
                </a:solidFill>
                <a:latin typeface="Comic Sans MS" panose="030F0702030302020204" pitchFamily="66" charset="0"/>
              </a:rPr>
              <a:t>Follow the techniques above and the tips from the video. </a:t>
            </a:r>
            <a:br>
              <a:rPr lang="en-US" sz="3000" b="1" i="1" kern="1200" cap="none" dirty="0">
                <a:solidFill>
                  <a:srgbClr val="002060"/>
                </a:solidFill>
                <a:latin typeface="Comic Sans MS" panose="030F0702030302020204" pitchFamily="66" charset="0"/>
              </a:rPr>
            </a:br>
            <a:r>
              <a:rPr lang="en-US" sz="3000" b="1" i="1" kern="1200" cap="none" dirty="0">
                <a:solidFill>
                  <a:srgbClr val="002060"/>
                </a:solidFill>
                <a:latin typeface="Comic Sans MS" panose="030F0702030302020204" pitchFamily="66" charset="0"/>
              </a:rPr>
              <a:t>Do not use shading or different </a:t>
            </a:r>
            <a:r>
              <a:rPr lang="en-US" sz="3000" b="1" i="1" kern="1200" cap="none" dirty="0" err="1">
                <a:solidFill>
                  <a:srgbClr val="002060"/>
                </a:solidFill>
                <a:latin typeface="Comic Sans MS" panose="030F0702030302020204" pitchFamily="66" charset="0"/>
              </a:rPr>
              <a:t>colours</a:t>
            </a:r>
            <a:r>
              <a:rPr lang="en-US" sz="3000" b="1" i="1" kern="1200" cap="none" dirty="0">
                <a:solidFill>
                  <a:srgbClr val="002060"/>
                </a:solidFill>
                <a:latin typeface="Comic Sans MS" panose="030F0702030302020204" pitchFamily="66" charset="0"/>
              </a:rPr>
              <a:t> at this stage.</a:t>
            </a:r>
            <a:br>
              <a:rPr lang="en-US" sz="3000" b="1" i="1" kern="1200" cap="none" dirty="0">
                <a:solidFill>
                  <a:srgbClr val="002060"/>
                </a:solidFill>
                <a:latin typeface="Comic Sans MS" panose="030F0702030302020204" pitchFamily="66" charset="0"/>
              </a:rPr>
            </a:br>
            <a:r>
              <a:rPr lang="en-US" sz="3000" b="1" i="1" kern="1200" cap="none" dirty="0">
                <a:solidFill>
                  <a:srgbClr val="002060"/>
                </a:solidFill>
                <a:latin typeface="Comic Sans MS" panose="030F0702030302020204" pitchFamily="66" charset="0"/>
              </a:rPr>
              <a:t>Remember, your lines matter!</a:t>
            </a:r>
          </a:p>
        </p:txBody>
      </p:sp>
      <p:sp>
        <p:nvSpPr>
          <p:cNvPr id="17" name="Rectangle 16">
            <a:extLst>
              <a:ext uri="{FF2B5EF4-FFF2-40B4-BE49-F238E27FC236}">
                <a16:creationId xmlns:a16="http://schemas.microsoft.com/office/drawing/2014/main" id="{BFCF7016-AC99-433F-B943-24C3736E0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7200"/>
            <a:ext cx="7579574" cy="64361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A03737D1-A930-4E3E-9160-3CD4AEC72A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9871" y="453642"/>
            <a:ext cx="3615596" cy="645113"/>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F71CFF33-010E-4E26-A285-83B1829823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5707627"/>
            <a:ext cx="11293913" cy="64922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52913687"/>
      </p:ext>
    </p:extLst>
  </p:cSld>
  <p:clrMapOvr>
    <a:masterClrMapping/>
  </p:clrMapOvr>
</p:sld>
</file>

<file path=ppt/theme/theme1.xml><?xml version="1.0" encoding="utf-8"?>
<a:theme xmlns:a="http://schemas.openxmlformats.org/drawingml/2006/main" name="DividendVTI">
  <a:themeElements>
    <a:clrScheme name="Aspect">
      <a:dk1>
        <a:sysClr val="windowText" lastClr="000000"/>
      </a:dk1>
      <a:lt1>
        <a:sysClr val="window" lastClr="FFFFFF"/>
      </a:lt1>
      <a:dk2>
        <a:srgbClr val="585753"/>
      </a:dk2>
      <a:lt2>
        <a:srgbClr val="EBDDC3"/>
      </a:lt2>
      <a:accent1>
        <a:srgbClr val="71B9E4"/>
      </a:accent1>
      <a:accent2>
        <a:srgbClr val="E25D3C"/>
      </a:accent2>
      <a:accent3>
        <a:srgbClr val="BDB59D"/>
      </a:accent3>
      <a:accent4>
        <a:srgbClr val="A5AB81"/>
      </a:accent4>
      <a:accent5>
        <a:srgbClr val="7BA79D"/>
      </a:accent5>
      <a:accent6>
        <a:srgbClr val="968C8C"/>
      </a:accent6>
      <a:hlink>
        <a:srgbClr val="F7B615"/>
      </a:hlink>
      <a:folHlink>
        <a:srgbClr val="704404"/>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455B2D-BAB7-438A-85DA-0266A24CB79F}">
  <ds:schemaRefs>
    <ds:schemaRef ds:uri="http://purl.org/dc/terms/"/>
    <ds:schemaRef ds:uri="http://schemas.microsoft.com/office/2006/documentManagement/types"/>
    <ds:schemaRef ds:uri="http://purl.org/dc/dcmitype/"/>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16c05727-aa75-4e4a-9b5f-8a80a1165891"/>
    <ds:schemaRef ds:uri="71af3243-3dd4-4a8d-8c0d-dd76da1f02a5"/>
    <ds:schemaRef ds:uri="http://purl.org/dc/elements/1.1/"/>
  </ds:schemaRefs>
</ds:datastoreItem>
</file>

<file path=customXml/itemProps2.xml><?xml version="1.0" encoding="utf-8"?>
<ds:datastoreItem xmlns:ds="http://schemas.openxmlformats.org/officeDocument/2006/customXml" ds:itemID="{D8C6403A-684A-431F-8F36-A24C99E28661}">
  <ds:schemaRefs>
    <ds:schemaRef ds:uri="http://schemas.microsoft.com/sharepoint/v3/contenttype/forms"/>
  </ds:schemaRefs>
</ds:datastoreItem>
</file>

<file path=customXml/itemProps3.xml><?xml version="1.0" encoding="utf-8"?>
<ds:datastoreItem xmlns:ds="http://schemas.openxmlformats.org/officeDocument/2006/customXml" ds:itemID="{CDF95FD5-1F25-4FA5-84C8-2AB1AFB896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TotalTime>
  <Words>316</Words>
  <Application>Microsoft Office PowerPoint</Application>
  <PresentationFormat>Widescreen</PresentationFormat>
  <Paragraphs>11</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Comic Sans MS</vt:lpstr>
      <vt:lpstr>DM Sans</vt:lpstr>
      <vt:lpstr>Franklin Gothic Book</vt:lpstr>
      <vt:lpstr>Franklin Gothic Demi</vt:lpstr>
      <vt:lpstr>Wingdings 2</vt:lpstr>
      <vt:lpstr>DividendVTI</vt:lpstr>
      <vt:lpstr>We are using sketching techniques to create an observational Drawing</vt:lpstr>
      <vt:lpstr>Grab a pencil</vt:lpstr>
      <vt:lpstr>Artist Jen Dixon adds, “Every human has Doubt in recognizing their own ways of line drawing … just as important as any other artist, famous or not. Your line matters.”</vt:lpstr>
      <vt:lpstr>Choose one of the animals from our English learning journey book to create an observational line drawing</vt:lpstr>
      <vt:lpstr>Common techniques for line drawing used in observational drawings include: Small dashes hatching (long, parallel lines on an angle) cross-hatching (parallel lines at right angles) stippling (dots) scribbles small crosses small circles </vt:lpstr>
      <vt:lpstr>Lets watch a video to learn more about line drawing techniques</vt:lpstr>
      <vt:lpstr>Now in the style of Mackesy choose an animal from the story and sketch the outline. Follow the techniques above and the tips from the video.  Do not use shading or different colours at this stage. Remember, your lines matter!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are using sketching techniques to create an observational Drawing</dc:title>
  <dc:creator>Qwerty</dc:creator>
  <cp:lastModifiedBy>Jacqueline Pizzy</cp:lastModifiedBy>
  <cp:revision>3</cp:revision>
  <dcterms:created xsi:type="dcterms:W3CDTF">2020-09-11T16:41:54Z</dcterms:created>
  <dcterms:modified xsi:type="dcterms:W3CDTF">2020-09-21T11:12:28Z</dcterms:modified>
</cp:coreProperties>
</file>